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10"/>
  </p:notesMasterIdLst>
  <p:handoutMasterIdLst>
    <p:handoutMasterId r:id="rId111"/>
  </p:handoutMasterIdLst>
  <p:sldIdLst>
    <p:sldId id="462" r:id="rId8"/>
    <p:sldId id="463" r:id="rId9"/>
    <p:sldId id="464" r:id="rId10"/>
    <p:sldId id="466" r:id="rId11"/>
    <p:sldId id="477" r:id="rId12"/>
    <p:sldId id="476" r:id="rId13"/>
    <p:sldId id="574" r:id="rId14"/>
    <p:sldId id="573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92" r:id="rId29"/>
    <p:sldId id="588" r:id="rId30"/>
    <p:sldId id="589" r:id="rId31"/>
    <p:sldId id="590" r:id="rId32"/>
    <p:sldId id="591" r:id="rId33"/>
    <p:sldId id="593" r:id="rId34"/>
    <p:sldId id="488" r:id="rId35"/>
    <p:sldId id="490" r:id="rId36"/>
    <p:sldId id="482" r:id="rId37"/>
    <p:sldId id="595" r:id="rId38"/>
    <p:sldId id="489" r:id="rId39"/>
    <p:sldId id="594" r:id="rId40"/>
    <p:sldId id="491" r:id="rId41"/>
    <p:sldId id="596" r:id="rId42"/>
    <p:sldId id="492" r:id="rId43"/>
    <p:sldId id="597" r:id="rId44"/>
    <p:sldId id="471" r:id="rId45"/>
    <p:sldId id="483" r:id="rId46"/>
    <p:sldId id="512" r:id="rId47"/>
    <p:sldId id="518" r:id="rId48"/>
    <p:sldId id="501" r:id="rId49"/>
    <p:sldId id="513" r:id="rId50"/>
    <p:sldId id="502" r:id="rId51"/>
    <p:sldId id="519" r:id="rId52"/>
    <p:sldId id="520" r:id="rId53"/>
    <p:sldId id="503" r:id="rId54"/>
    <p:sldId id="515" r:id="rId55"/>
    <p:sldId id="516" r:id="rId56"/>
    <p:sldId id="517" r:id="rId57"/>
    <p:sldId id="572" r:id="rId58"/>
    <p:sldId id="472" r:id="rId59"/>
    <p:sldId id="484" r:id="rId60"/>
    <p:sldId id="599" r:id="rId61"/>
    <p:sldId id="600" r:id="rId62"/>
    <p:sldId id="601" r:id="rId63"/>
    <p:sldId id="602" r:id="rId64"/>
    <p:sldId id="603" r:id="rId65"/>
    <p:sldId id="604" r:id="rId66"/>
    <p:sldId id="598" r:id="rId67"/>
    <p:sldId id="606" r:id="rId68"/>
    <p:sldId id="607" r:id="rId69"/>
    <p:sldId id="609" r:id="rId70"/>
    <p:sldId id="608" r:id="rId71"/>
    <p:sldId id="605" r:id="rId72"/>
    <p:sldId id="611" r:id="rId73"/>
    <p:sldId id="612" r:id="rId74"/>
    <p:sldId id="613" r:id="rId75"/>
    <p:sldId id="610" r:id="rId76"/>
    <p:sldId id="615" r:id="rId77"/>
    <p:sldId id="616" r:id="rId78"/>
    <p:sldId id="617" r:id="rId79"/>
    <p:sldId id="618" r:id="rId80"/>
    <p:sldId id="619" r:id="rId81"/>
    <p:sldId id="620" r:id="rId82"/>
    <p:sldId id="622" r:id="rId83"/>
    <p:sldId id="621" r:id="rId84"/>
    <p:sldId id="614" r:id="rId85"/>
    <p:sldId id="625" r:id="rId86"/>
    <p:sldId id="626" r:id="rId87"/>
    <p:sldId id="627" r:id="rId88"/>
    <p:sldId id="628" r:id="rId89"/>
    <p:sldId id="629" r:id="rId90"/>
    <p:sldId id="630" r:id="rId91"/>
    <p:sldId id="631" r:id="rId92"/>
    <p:sldId id="632" r:id="rId93"/>
    <p:sldId id="633" r:id="rId94"/>
    <p:sldId id="636" r:id="rId95"/>
    <p:sldId id="623" r:id="rId96"/>
    <p:sldId id="634" r:id="rId97"/>
    <p:sldId id="635" r:id="rId98"/>
    <p:sldId id="637" r:id="rId99"/>
    <p:sldId id="639" r:id="rId100"/>
    <p:sldId id="640" r:id="rId101"/>
    <p:sldId id="641" r:id="rId102"/>
    <p:sldId id="624" r:id="rId103"/>
    <p:sldId id="638" r:id="rId104"/>
    <p:sldId id="642" r:id="rId105"/>
    <p:sldId id="643" r:id="rId106"/>
    <p:sldId id="451" r:id="rId107"/>
    <p:sldId id="452" r:id="rId108"/>
    <p:sldId id="264" r:id="rId1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3826" autoAdjust="0"/>
  </p:normalViewPr>
  <p:slideViewPr>
    <p:cSldViewPr snapToGrid="0">
      <p:cViewPr varScale="1">
        <p:scale>
          <a:sx n="83" d="100"/>
          <a:sy n="83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presProps" Target="presProp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viewProps" Target="view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2021/10/25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9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6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0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2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6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2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3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5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9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8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73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2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0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9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9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xmlns="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xmlns="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xmlns="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xmlns="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xmlns="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xmlns="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xmlns="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xmlns="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xmlns="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xmlns="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xmlns="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xmlns="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xmlns="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xmlns="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xmlns="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xmlns="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xmlns="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xmlns="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xmlns="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xmlns="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xmlns="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xmlns="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xmlns="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xmlns="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xmlns="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xmlns="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xmlns="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xmlns="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5400" dirty="0" smtClean="0"/>
              <a:t>大数据导论、</a:t>
            </a:r>
            <a:r>
              <a:rPr kumimoji="1" lang="en-US" altLang="zh-CN" sz="5400" dirty="0" smtClean="0"/>
              <a:t>Apache Zookeeper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假如你现在手里有</a:t>
            </a:r>
            <a:r>
              <a:rPr lang="en-US" altLang="zh-CN" dirty="0" smtClean="0"/>
              <a:t>2000w,</a:t>
            </a:r>
            <a:r>
              <a:rPr lang="zh-CN" altLang="en-US" dirty="0" smtClean="0"/>
              <a:t>当下的时间点去投资口罩生产，你做不做？能不能赚钱？</a:t>
            </a:r>
            <a:endParaRPr lang="en-US" altLang="zh-CN" dirty="0" smtClean="0"/>
          </a:p>
          <a:p>
            <a:r>
              <a:rPr lang="zh-CN" altLang="en-US" dirty="0" smtClean="0"/>
              <a:t>假如你是公司营销总监，是否愿意招聘女主播进行短视频带货直播销售？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数据与数据分析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7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大数据概念、</a:t>
            </a:r>
            <a:r>
              <a:rPr kumimoji="1" lang="en-US" altLang="zh-CN" dirty="0" smtClean="0"/>
              <a:t>5V</a:t>
            </a:r>
            <a:r>
              <a:rPr kumimoji="1" lang="zh-CN" altLang="en-US" dirty="0" smtClean="0"/>
              <a:t>特点</a:t>
            </a:r>
            <a:r>
              <a:rPr kumimoji="1" lang="zh-CN" altLang="en-US" dirty="0"/>
              <a:t>、应用场景</a:t>
            </a:r>
            <a:endParaRPr kumimoji="1" lang="en-US" altLang="zh-CN" dirty="0"/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大</a:t>
            </a:r>
            <a:r>
              <a:rPr kumimoji="1" lang="zh-CN" altLang="en-US" dirty="0">
                <a:solidFill>
                  <a:srgbClr val="C00000"/>
                </a:solidFill>
              </a:rPr>
              <a:t>数据业务分析基本步骤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分布式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zh-CN" altLang="en-US" dirty="0" smtClean="0">
                <a:solidFill>
                  <a:srgbClr val="C00000"/>
                </a:solidFill>
              </a:rPr>
              <a:t>集群</a:t>
            </a:r>
            <a:r>
              <a:rPr kumimoji="1" lang="zh-CN" altLang="en-US" dirty="0">
                <a:solidFill>
                  <a:srgbClr val="C00000"/>
                </a:solidFill>
              </a:rPr>
              <a:t>区别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 smtClean="0">
                <a:solidFill>
                  <a:srgbClr val="C00000"/>
                </a:solidFill>
              </a:rPr>
              <a:t>zookeeper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概念、全局数据一致性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 smtClean="0">
                <a:solidFill>
                  <a:srgbClr val="C00000"/>
                </a:solidFill>
              </a:rPr>
              <a:t>zookeeper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数据模型、监听机制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应用场景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大数据导论、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 Zookeeper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数据分析作用（方向）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/>
              <a:t>数据分析的目的是</a:t>
            </a:r>
            <a:r>
              <a:rPr lang="zh-CN" altLang="en-US" dirty="0">
                <a:solidFill>
                  <a:srgbClr val="92D050"/>
                </a:solidFill>
              </a:rPr>
              <a:t>把隐藏在数据背后的信息集中和提炼出来，总结出所</a:t>
            </a:r>
            <a:r>
              <a:rPr lang="zh-CN" altLang="en-US" dirty="0" smtClean="0">
                <a:solidFill>
                  <a:srgbClr val="92D050"/>
                </a:solidFill>
              </a:rPr>
              <a:t>研究对象</a:t>
            </a:r>
            <a:r>
              <a:rPr lang="zh-CN" altLang="en-US" dirty="0">
                <a:solidFill>
                  <a:srgbClr val="92D050"/>
                </a:solidFill>
              </a:rPr>
              <a:t>的内在规律，帮助管理者进行有效的判断和决策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数据分析在</a:t>
            </a:r>
            <a:r>
              <a:rPr lang="zh-CN" altLang="en-US" dirty="0">
                <a:solidFill>
                  <a:srgbClr val="C00000"/>
                </a:solidFill>
              </a:rPr>
              <a:t>企业日常经营</a:t>
            </a:r>
            <a:r>
              <a:rPr lang="zh-CN" altLang="en-US" dirty="0"/>
              <a:t>分析中主要有三大作用：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数据分析作用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24" y="2995848"/>
            <a:ext cx="7334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现状分析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当下</a:t>
            </a:r>
            <a:r>
              <a:rPr lang="zh-CN" altLang="en-US" dirty="0"/>
              <a:t>的数据</a:t>
            </a:r>
            <a:r>
              <a:rPr lang="zh-CN" altLang="en-US" dirty="0" smtClean="0"/>
              <a:t>）：现阶段的整体情况，各个部分的构成占比、发展、变动；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原因分析</a:t>
            </a:r>
            <a:r>
              <a:rPr lang="zh-CN" altLang="en-US" dirty="0"/>
              <a:t>（分析</a:t>
            </a:r>
            <a:r>
              <a:rPr lang="zh-CN" altLang="en-US" dirty="0">
                <a:solidFill>
                  <a:srgbClr val="C00000"/>
                </a:solidFill>
              </a:rPr>
              <a:t>过去</a:t>
            </a:r>
            <a:r>
              <a:rPr lang="zh-CN" altLang="en-US" dirty="0"/>
              <a:t>的数据</a:t>
            </a:r>
            <a:r>
              <a:rPr lang="zh-CN" altLang="en-US" dirty="0" smtClean="0"/>
              <a:t>）：某一现状为什么发生，确定原因，做出调整优化；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预测分析</a:t>
            </a:r>
            <a:r>
              <a:rPr lang="zh-CN" altLang="en-US" dirty="0"/>
              <a:t>（结合数据预测</a:t>
            </a:r>
            <a:r>
              <a:rPr lang="zh-CN" altLang="en-US" dirty="0">
                <a:solidFill>
                  <a:srgbClr val="C00000"/>
                </a:solidFill>
              </a:rPr>
              <a:t>未来</a:t>
            </a:r>
            <a:r>
              <a:rPr lang="zh-CN" altLang="en-US" dirty="0" smtClean="0"/>
              <a:t>）：结合已有数据预测未来发展趋势。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数据分析作用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03" y="3521675"/>
            <a:ext cx="6558198" cy="3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离线分析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rgbClr val="92D050"/>
                </a:solidFill>
              </a:rPr>
              <a:t>Batch</a:t>
            </a:r>
            <a:r>
              <a:rPr lang="en-US" altLang="zh-CN" dirty="0" smtClean="0">
                <a:solidFill>
                  <a:schemeClr val="tx1"/>
                </a:solidFill>
              </a:rPr>
              <a:t> Processing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面向过去，面向</a:t>
            </a:r>
            <a:r>
              <a:rPr lang="zh-CN" altLang="en-US" dirty="0" smtClean="0">
                <a:solidFill>
                  <a:srgbClr val="92D050"/>
                </a:solidFill>
              </a:rPr>
              <a:t>历史</a:t>
            </a:r>
            <a:r>
              <a:rPr lang="zh-CN" altLang="en-US" dirty="0" smtClean="0">
                <a:solidFill>
                  <a:schemeClr val="tx1"/>
                </a:solidFill>
              </a:rPr>
              <a:t>，分析已有的</a:t>
            </a:r>
            <a:r>
              <a:rPr lang="zh-CN" altLang="en-US" dirty="0">
                <a:solidFill>
                  <a:schemeClr val="tx1"/>
                </a:solidFill>
              </a:rPr>
              <a:t>数据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zh-CN" altLang="en-US" dirty="0">
                <a:solidFill>
                  <a:schemeClr val="tx1"/>
                </a:solidFill>
              </a:rPr>
              <a:t>时间维度明显成</a:t>
            </a:r>
            <a:r>
              <a:rPr lang="zh-CN" altLang="en-US" dirty="0">
                <a:solidFill>
                  <a:srgbClr val="92D050"/>
                </a:solidFill>
              </a:rPr>
              <a:t>批次性变化</a:t>
            </a:r>
            <a:r>
              <a:rPr lang="zh-CN" altLang="en-US" dirty="0">
                <a:solidFill>
                  <a:schemeClr val="tx1"/>
                </a:solidFill>
              </a:rPr>
              <a:t>。一周一分析</a:t>
            </a:r>
            <a:r>
              <a:rPr lang="en-US" altLang="zh-CN" dirty="0">
                <a:solidFill>
                  <a:schemeClr val="tx1"/>
                </a:solidFill>
              </a:rPr>
              <a:t>(T+7)</a:t>
            </a:r>
            <a:r>
              <a:rPr lang="zh-CN" altLang="en-US" dirty="0">
                <a:solidFill>
                  <a:schemeClr val="tx1"/>
                </a:solidFill>
              </a:rPr>
              <a:t>，一天一分析（</a:t>
            </a:r>
            <a:r>
              <a:rPr lang="en-US" altLang="zh-CN" dirty="0">
                <a:solidFill>
                  <a:schemeClr val="tx1"/>
                </a:solidFill>
              </a:rPr>
              <a:t>T+1</a:t>
            </a:r>
            <a:r>
              <a:rPr lang="zh-CN" altLang="en-US" dirty="0" smtClean="0">
                <a:solidFill>
                  <a:schemeClr val="tx1"/>
                </a:solidFill>
              </a:rPr>
              <a:t>），所以也叫做批处理。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数据分析方向</a:t>
            </a:r>
            <a:endParaRPr lang="zh-CN" altLang="en-US" dirty="0"/>
          </a:p>
        </p:txBody>
      </p:sp>
      <p:pic>
        <p:nvPicPr>
          <p:cNvPr id="4100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9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实时</a:t>
            </a:r>
            <a:r>
              <a:rPr lang="zh-CN" altLang="en-US" dirty="0">
                <a:solidFill>
                  <a:srgbClr val="C00000"/>
                </a:solidFill>
              </a:rPr>
              <a:t>分析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Real Time Processing </a:t>
            </a:r>
            <a:r>
              <a:rPr lang="en-US" altLang="zh-CN" dirty="0" smtClean="0">
                <a:solidFill>
                  <a:schemeClr val="tx1"/>
                </a:solidFill>
              </a:rPr>
              <a:t>|</a:t>
            </a:r>
            <a:r>
              <a:rPr lang="en-US" altLang="zh-CN" dirty="0" smtClean="0">
                <a:solidFill>
                  <a:srgbClr val="92D050"/>
                </a:solidFill>
              </a:rPr>
              <a:t>Streaming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面向当下，分析实时产生的</a:t>
            </a:r>
            <a:r>
              <a:rPr lang="zh-CN" altLang="en-US" dirty="0">
                <a:solidFill>
                  <a:schemeClr val="tx1"/>
                </a:solidFill>
              </a:rPr>
              <a:t>数据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所谓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实时是指从</a:t>
            </a:r>
            <a:r>
              <a:rPr lang="zh-CN" altLang="en-US" dirty="0">
                <a:solidFill>
                  <a:schemeClr val="tx1"/>
                </a:solidFill>
              </a:rPr>
              <a:t>数据产生</a:t>
            </a:r>
            <a:r>
              <a:rPr lang="zh-CN" altLang="en-US" dirty="0" smtClean="0">
                <a:solidFill>
                  <a:schemeClr val="tx1"/>
                </a:solidFill>
              </a:rPr>
              <a:t>到数据分析到数据应用的时间间隔很短，可细分秒级、毫秒级。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数据分析方向</a:t>
            </a:r>
            <a:endParaRPr lang="zh-CN" altLang="en-US" dirty="0"/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18973"/>
            <a:ext cx="10749598" cy="42195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机器学习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rgbClr val="92D050"/>
                </a:solidFill>
              </a:rPr>
              <a:t>Machine </a:t>
            </a:r>
            <a:r>
              <a:rPr lang="en-US" altLang="zh-CN" dirty="0" smtClean="0">
                <a:solidFill>
                  <a:srgbClr val="92D050"/>
                </a:solidFill>
              </a:rPr>
              <a:t>Learning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基于</a:t>
            </a:r>
            <a:r>
              <a:rPr lang="zh-CN" altLang="en-US" dirty="0">
                <a:solidFill>
                  <a:schemeClr val="tx1"/>
                </a:solidFill>
              </a:rPr>
              <a:t>历史数据和当下产生的实时数据预测未来发生的事情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侧重</a:t>
            </a:r>
            <a:r>
              <a:rPr lang="zh-CN" altLang="en-US" dirty="0">
                <a:solidFill>
                  <a:schemeClr val="tx1"/>
                </a:solidFill>
              </a:rPr>
              <a:t>于</a:t>
            </a:r>
            <a:r>
              <a:rPr lang="zh-CN" altLang="en-US" dirty="0">
                <a:solidFill>
                  <a:srgbClr val="92D050"/>
                </a:solidFill>
              </a:rPr>
              <a:t>数学算法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运用，如分类、聚类、关联、预测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数据分析方向</a:t>
            </a:r>
            <a:endParaRPr lang="zh-CN" altLang="en-US" dirty="0"/>
          </a:p>
        </p:txBody>
      </p:sp>
      <p:pic>
        <p:nvPicPr>
          <p:cNvPr id="8" name="Picture 4" descr="FIGURE 1. The smart grid big data eco-system to deal with the smart grid big data from data collecting to data analytics, with visualization and feedback loop capabiliti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9" y="3368052"/>
            <a:ext cx="7569419" cy="24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数据分析基本步骤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数据分析的</a:t>
            </a:r>
            <a:r>
              <a:rPr lang="zh-CN" altLang="en-US" dirty="0" smtClean="0"/>
              <a:t>步骤或者说流程</a:t>
            </a:r>
            <a:r>
              <a:rPr lang="zh-CN" altLang="en-US" dirty="0"/>
              <a:t>不仅对</a:t>
            </a:r>
            <a:r>
              <a:rPr lang="zh-CN" altLang="en-US" dirty="0" smtClean="0"/>
              <a:t>我们在</a:t>
            </a:r>
            <a:r>
              <a:rPr lang="zh-CN" altLang="en-US" dirty="0" smtClean="0">
                <a:solidFill>
                  <a:srgbClr val="C00000"/>
                </a:solidFill>
              </a:rPr>
              <a:t>项目中开展数据分析</a:t>
            </a:r>
            <a:r>
              <a:rPr lang="zh-CN" altLang="en-US" dirty="0">
                <a:solidFill>
                  <a:srgbClr val="C00000"/>
                </a:solidFill>
              </a:rPr>
              <a:t>提供支撑</a:t>
            </a:r>
            <a:r>
              <a:rPr lang="zh-CN" altLang="en-US" dirty="0"/>
              <a:t>，同时也对我们</a:t>
            </a:r>
            <a:r>
              <a:rPr lang="zh-CN" altLang="en-US" dirty="0" smtClean="0"/>
              <a:t>去和别人沟通</a:t>
            </a:r>
            <a:r>
              <a:rPr lang="zh-CN" altLang="en-US" dirty="0">
                <a:solidFill>
                  <a:srgbClr val="C00000"/>
                </a:solidFill>
              </a:rPr>
              <a:t>阐述数据分析项目的流程</a:t>
            </a:r>
            <a:r>
              <a:rPr lang="zh-CN" altLang="en-US" dirty="0"/>
              <a:t>有非常大的支撑</a:t>
            </a:r>
            <a:r>
              <a:rPr lang="zh-CN" altLang="en-US" dirty="0" smtClean="0"/>
              <a:t>。比如面试</a:t>
            </a:r>
            <a:r>
              <a:rPr lang="zh-CN" altLang="en-US" dirty="0"/>
              <a:t>时：介绍一下你最近做的项目？如何介绍？介绍什么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张文霖在</a:t>
            </a:r>
            <a:r>
              <a:rPr lang="en-US" altLang="zh-CN" dirty="0"/>
              <a:t>《</a:t>
            </a:r>
            <a:r>
              <a:rPr lang="zh-CN" altLang="en-US" dirty="0"/>
              <a:t>数据分析六步曲</a:t>
            </a:r>
            <a:r>
              <a:rPr lang="en-US" altLang="zh-CN" dirty="0"/>
              <a:t>》</a:t>
            </a:r>
            <a:r>
              <a:rPr lang="zh-CN" altLang="en-US" dirty="0"/>
              <a:t>说，典型的数据分析应该包含以下几个步骤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概述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20" y="3161804"/>
            <a:ext cx="6002448" cy="34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 smtClean="0"/>
              <a:t>目的</a:t>
            </a:r>
            <a:r>
              <a:rPr lang="zh-CN" altLang="zh-CN" dirty="0"/>
              <a:t>是整个分析流程的</a:t>
            </a:r>
            <a:r>
              <a:rPr lang="zh-CN" altLang="zh-CN" dirty="0" smtClean="0"/>
              <a:t>起点</a:t>
            </a:r>
            <a:r>
              <a:rPr lang="zh-CN" altLang="en-US" dirty="0"/>
              <a:t>，</a:t>
            </a:r>
            <a:r>
              <a:rPr lang="zh-CN" altLang="zh-CN" dirty="0" smtClean="0"/>
              <a:t>为</a:t>
            </a:r>
            <a:r>
              <a:rPr lang="zh-CN" altLang="zh-CN" dirty="0"/>
              <a:t>数据的收集、处理及分析提供清晰的指引</a:t>
            </a:r>
            <a:r>
              <a:rPr lang="zh-CN" altLang="zh-CN" dirty="0" smtClean="0"/>
              <a:t>方向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r>
              <a:rPr lang="zh-CN" altLang="en-US" dirty="0" smtClean="0"/>
              <a:t>思路是使</a:t>
            </a:r>
            <a:r>
              <a:rPr lang="zh-CN" altLang="en-US" dirty="0" smtClean="0">
                <a:solidFill>
                  <a:srgbClr val="C00000"/>
                </a:solidFill>
              </a:rPr>
              <a:t>分析框架体系化</a:t>
            </a:r>
            <a:r>
              <a:rPr lang="zh-CN" altLang="en-US" dirty="0" smtClean="0"/>
              <a:t>，比如</a:t>
            </a:r>
            <a:r>
              <a:rPr lang="zh-CN" altLang="zh-CN" dirty="0" smtClean="0"/>
              <a:t>先</a:t>
            </a:r>
            <a:r>
              <a:rPr lang="zh-CN" altLang="zh-CN" dirty="0"/>
              <a:t>分析什么，后分析什么，</a:t>
            </a:r>
            <a:r>
              <a:rPr lang="zh-CN" altLang="zh-CN" dirty="0" smtClean="0"/>
              <a:t>使各分析</a:t>
            </a:r>
            <a:r>
              <a:rPr lang="zh-CN" altLang="zh-CN" dirty="0"/>
              <a:t>点之间具有逻辑</a:t>
            </a:r>
            <a:r>
              <a:rPr lang="zh-CN" altLang="zh-CN" dirty="0" smtClean="0"/>
              <a:t>联系</a:t>
            </a:r>
            <a:r>
              <a:rPr lang="zh-CN" altLang="en-US" dirty="0"/>
              <a:t>，</a:t>
            </a:r>
            <a:r>
              <a:rPr lang="zh-CN" altLang="zh-CN" dirty="0" smtClean="0"/>
              <a:t>保证</a:t>
            </a:r>
            <a:r>
              <a:rPr lang="zh-CN" altLang="zh-CN" dirty="0"/>
              <a:t>分析维度的</a:t>
            </a:r>
            <a:r>
              <a:rPr lang="zh-CN" altLang="zh-CN" dirty="0">
                <a:solidFill>
                  <a:srgbClr val="C00000"/>
                </a:solidFill>
              </a:rPr>
              <a:t>完整性</a:t>
            </a:r>
            <a:r>
              <a:rPr lang="zh-CN" altLang="zh-CN" dirty="0"/>
              <a:t>，分析结果的</a:t>
            </a:r>
            <a:r>
              <a:rPr lang="zh-CN" altLang="zh-CN" dirty="0">
                <a:solidFill>
                  <a:srgbClr val="C00000"/>
                </a:solidFill>
              </a:rPr>
              <a:t>有效性</a:t>
            </a:r>
            <a:r>
              <a:rPr lang="zh-CN" altLang="zh-CN" dirty="0"/>
              <a:t>以及</a:t>
            </a:r>
            <a:r>
              <a:rPr lang="zh-CN" altLang="zh-CN" dirty="0" smtClean="0">
                <a:solidFill>
                  <a:srgbClr val="C00000"/>
                </a:solidFill>
              </a:rPr>
              <a:t>正确性</a:t>
            </a:r>
            <a:r>
              <a:rPr lang="zh-CN" altLang="en-US" dirty="0" smtClean="0"/>
              <a:t>，需要</a:t>
            </a:r>
            <a:r>
              <a:rPr lang="zh-CN" altLang="en-US" dirty="0" smtClean="0">
                <a:solidFill>
                  <a:srgbClr val="92D050"/>
                </a:solidFill>
              </a:rPr>
              <a:t>数据分析方法论</a:t>
            </a:r>
            <a:r>
              <a:rPr lang="zh-CN" altLang="en-US" dirty="0" smtClean="0"/>
              <a:t>进行支撑；</a:t>
            </a:r>
            <a:endParaRPr lang="en-US" altLang="zh-CN" dirty="0"/>
          </a:p>
          <a:p>
            <a:r>
              <a:rPr lang="zh-CN" altLang="en-US" dirty="0" smtClean="0"/>
              <a:t>数据分析方法论是一些营销管理类相关理论，比如用户</a:t>
            </a:r>
            <a:r>
              <a:rPr lang="zh-CN" altLang="en-US" dirty="0"/>
              <a:t>行为理论、</a:t>
            </a:r>
            <a:r>
              <a:rPr lang="en-US" altLang="zh-CN" dirty="0"/>
              <a:t>PEST</a:t>
            </a:r>
            <a:r>
              <a:rPr lang="zh-CN" altLang="en-US" dirty="0"/>
              <a:t>分析法、</a:t>
            </a:r>
            <a:r>
              <a:rPr lang="en-US" altLang="zh-CN" dirty="0"/>
              <a:t>5W2H</a:t>
            </a:r>
            <a:r>
              <a:rPr lang="zh-CN" altLang="en-US" dirty="0"/>
              <a:t>分析</a:t>
            </a:r>
            <a:r>
              <a:rPr lang="zh-CN" altLang="en-US" dirty="0" smtClean="0"/>
              <a:t>法等。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Step1</a:t>
            </a:r>
            <a:r>
              <a:rPr lang="zh-CN" altLang="en-US" sz="2000" dirty="0"/>
              <a:t>：明确分析目的和思路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15" y="3340729"/>
            <a:ext cx="5487327" cy="335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0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数据课程导论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/>
              <a:t>分布式技术</a:t>
            </a:r>
            <a:endParaRPr lang="en-US" altLang="zh-CN" dirty="0"/>
          </a:p>
          <a:p>
            <a:r>
              <a:rPr lang="en-US" altLang="zh-CN" dirty="0" smtClean="0"/>
              <a:t>Apache Zookeeper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r>
              <a:rPr lang="zh-CN" altLang="en-US" dirty="0" smtClean="0">
                <a:solidFill>
                  <a:srgbClr val="92D050"/>
                </a:solidFill>
              </a:rPr>
              <a:t>从无到有</a:t>
            </a:r>
            <a:r>
              <a:rPr lang="zh-CN" altLang="en-US" dirty="0" smtClean="0"/>
              <a:t>的过程：比如传感器收集气象数据、埋点收集用户行为数据</a:t>
            </a:r>
            <a:endParaRPr lang="en-US" altLang="zh-CN" dirty="0" smtClean="0"/>
          </a:p>
          <a:p>
            <a:r>
              <a:rPr lang="zh-CN" altLang="en-US" dirty="0" smtClean="0"/>
              <a:t>数据</a:t>
            </a:r>
            <a:r>
              <a:rPr lang="zh-CN" altLang="en-US" dirty="0" smtClean="0">
                <a:solidFill>
                  <a:srgbClr val="92D050"/>
                </a:solidFill>
              </a:rPr>
              <a:t>传输搬运</a:t>
            </a:r>
            <a:r>
              <a:rPr lang="zh-CN" altLang="en-US" dirty="0" smtClean="0"/>
              <a:t>的过程</a:t>
            </a:r>
            <a:r>
              <a:rPr lang="zh-CN" altLang="en-US" dirty="0"/>
              <a:t>：</a:t>
            </a:r>
            <a:r>
              <a:rPr lang="zh-CN" altLang="en-US" dirty="0" smtClean="0"/>
              <a:t>比如采集数据库数据到数据分析平台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Step2</a:t>
            </a:r>
            <a:r>
              <a:rPr lang="zh-CN" altLang="en-US" sz="2000" dirty="0"/>
              <a:t>：数据收集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0759FC2-2FC6-2F47-8824-8C508A3EEAE6}"/>
              </a:ext>
            </a:extLst>
          </p:cNvPr>
          <p:cNvSpPr/>
          <p:nvPr/>
        </p:nvSpPr>
        <p:spPr>
          <a:xfrm>
            <a:off x="1252484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业务数据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3992782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日志数据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A2A09BCA-B604-DB4E-A7BC-2D1D46CBD44C}"/>
              </a:ext>
            </a:extLst>
          </p:cNvPr>
          <p:cNvSpPr/>
          <p:nvPr/>
        </p:nvSpPr>
        <p:spPr>
          <a:xfrm>
            <a:off x="6733079" y="3226687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爬虫数据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3DFC903-87EB-D643-B790-CDA95E0BFB58}"/>
              </a:ext>
            </a:extLst>
          </p:cNvPr>
          <p:cNvSpPr/>
          <p:nvPr/>
        </p:nvSpPr>
        <p:spPr>
          <a:xfrm>
            <a:off x="1005991" y="5141742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RDBMS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3746289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服务器、应用日志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EFA452C-DDD2-AD40-8706-FD1214F5244D}"/>
              </a:ext>
            </a:extLst>
          </p:cNvPr>
          <p:cNvSpPr/>
          <p:nvPr/>
        </p:nvSpPr>
        <p:spPr>
          <a:xfrm>
            <a:off x="6486586" y="5141742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爬虫数据库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9473376" y="3226687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互联网公开数据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9226883" y="5141742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行业、政府网站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32298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准确来说，应该称之为</a:t>
            </a:r>
            <a:r>
              <a:rPr lang="zh-CN" altLang="en-US" dirty="0" smtClean="0">
                <a:solidFill>
                  <a:srgbClr val="C00000"/>
                </a:solidFill>
              </a:rPr>
              <a:t>数据预处理</a:t>
            </a:r>
            <a:r>
              <a:rPr lang="zh-CN" altLang="en-US" dirty="0" smtClean="0"/>
              <a:t>。其背景是直接收集来的数据符合你的分析需求吗？能否直接开展分析？</a:t>
            </a:r>
            <a:endParaRPr lang="en-US" altLang="zh-CN" dirty="0" smtClean="0"/>
          </a:p>
          <a:p>
            <a:r>
              <a:rPr lang="zh-CN" altLang="en-US" dirty="0" smtClean="0"/>
              <a:t>数据预处理需要</a:t>
            </a:r>
            <a:r>
              <a:rPr lang="zh-CN" altLang="zh-CN" dirty="0" smtClean="0"/>
              <a:t>对</a:t>
            </a:r>
            <a:r>
              <a:rPr lang="zh-CN" altLang="zh-CN" dirty="0"/>
              <a:t>收集到的数据进行加工整理，形成适合数据分析的</a:t>
            </a:r>
            <a:r>
              <a:rPr lang="zh-CN" altLang="zh-CN" dirty="0" smtClean="0"/>
              <a:t>样式</a:t>
            </a:r>
            <a:r>
              <a:rPr lang="zh-CN" altLang="en-US" dirty="0"/>
              <a:t>，</a:t>
            </a:r>
            <a:r>
              <a:rPr lang="zh-CN" altLang="zh-CN" dirty="0" smtClean="0"/>
              <a:t>主要包括</a:t>
            </a:r>
            <a:r>
              <a:rPr lang="zh-CN" altLang="zh-CN" dirty="0">
                <a:solidFill>
                  <a:srgbClr val="92D050"/>
                </a:solidFill>
              </a:rPr>
              <a:t>数据清洗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数据转化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数据提取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</a:t>
            </a:r>
            <a:r>
              <a:rPr lang="zh-CN" altLang="zh-CN" dirty="0" smtClean="0">
                <a:solidFill>
                  <a:srgbClr val="92D050"/>
                </a:solidFill>
              </a:rPr>
              <a:t>计算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数据预处理可以</a:t>
            </a:r>
            <a:r>
              <a:rPr lang="zh-CN" altLang="zh-CN" dirty="0" smtClean="0"/>
              <a:t>保证</a:t>
            </a:r>
            <a:r>
              <a:rPr lang="zh-CN" altLang="zh-CN" dirty="0"/>
              <a:t>数据的一致性和</a:t>
            </a:r>
            <a:r>
              <a:rPr lang="zh-CN" altLang="zh-CN" dirty="0" smtClean="0"/>
              <a:t>有效性</a:t>
            </a:r>
            <a:r>
              <a:rPr lang="zh-CN" altLang="en-US" dirty="0" smtClean="0"/>
              <a:t>，让数据变成</a:t>
            </a:r>
            <a:r>
              <a:rPr lang="zh-CN" altLang="en-US" dirty="0" smtClean="0">
                <a:solidFill>
                  <a:srgbClr val="92D050"/>
                </a:solidFill>
              </a:rPr>
              <a:t>干净规整的结构化数据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Step3</a:t>
            </a:r>
            <a:r>
              <a:rPr lang="zh-CN" altLang="en-US" sz="2000" dirty="0"/>
              <a:t>：数据处理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4" y="3755920"/>
            <a:ext cx="7513956" cy="22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当下的企业中数据分析是侧重于文本数据多一些，还是侧重于图片、视频数据多一些？</a:t>
            </a:r>
            <a:endParaRPr lang="en-US" altLang="zh-CN" dirty="0" smtClean="0"/>
          </a:p>
          <a:p>
            <a:r>
              <a:rPr lang="zh-CN" altLang="en-US" dirty="0" smtClean="0"/>
              <a:t>什么叫干净规整的结构化数据？有非结构化数据？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4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dirty="0" smtClean="0"/>
              <a:t>用</a:t>
            </a:r>
            <a:r>
              <a:rPr lang="zh-CN" altLang="zh-CN" dirty="0"/>
              <a:t>适当的分析方法及工具，对处理过的数据进行分析，提取有价值的信息，形成有效结论的</a:t>
            </a:r>
            <a:r>
              <a:rPr lang="zh-CN" altLang="zh-CN" dirty="0" smtClean="0"/>
              <a:t>过程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需要</a:t>
            </a:r>
            <a:r>
              <a:rPr lang="zh-CN" altLang="zh-CN" dirty="0" smtClean="0"/>
              <a:t>掌握</a:t>
            </a:r>
            <a:r>
              <a:rPr lang="zh-CN" altLang="zh-CN" dirty="0"/>
              <a:t>各种</a:t>
            </a:r>
            <a:r>
              <a:rPr lang="zh-CN" altLang="zh-CN" dirty="0">
                <a:solidFill>
                  <a:srgbClr val="92D050"/>
                </a:solidFill>
              </a:rPr>
              <a:t>数据分析方法</a:t>
            </a:r>
            <a:r>
              <a:rPr lang="zh-CN" altLang="zh-CN" dirty="0"/>
              <a:t>，还要熟悉</a:t>
            </a:r>
            <a:r>
              <a:rPr lang="zh-CN" altLang="zh-CN" dirty="0">
                <a:solidFill>
                  <a:srgbClr val="92D050"/>
                </a:solidFill>
              </a:rPr>
              <a:t>数据分析软件</a:t>
            </a:r>
            <a:r>
              <a:rPr lang="zh-CN" altLang="zh-CN" dirty="0"/>
              <a:t>的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dirty="0" smtClean="0">
                <a:solidFill>
                  <a:srgbClr val="92D050"/>
                </a:solidFill>
              </a:rPr>
              <a:t>数据挖掘</a:t>
            </a:r>
            <a:r>
              <a:rPr lang="zh-CN" altLang="en-US" dirty="0" smtClean="0"/>
              <a:t>本质</a:t>
            </a:r>
            <a:r>
              <a:rPr lang="zh-CN" altLang="zh-CN" dirty="0" smtClean="0"/>
              <a:t>是</a:t>
            </a:r>
            <a:r>
              <a:rPr lang="zh-CN" altLang="zh-CN" dirty="0"/>
              <a:t>一种高级的数据分析</a:t>
            </a:r>
            <a:r>
              <a:rPr lang="zh-CN" altLang="zh-CN" dirty="0" smtClean="0"/>
              <a:t>方法</a:t>
            </a:r>
            <a:r>
              <a:rPr lang="zh-CN" altLang="en-US" dirty="0" smtClean="0"/>
              <a:t>；</a:t>
            </a:r>
            <a:r>
              <a:rPr lang="zh-CN" altLang="zh-CN" dirty="0" smtClean="0"/>
              <a:t>侧重</a:t>
            </a:r>
            <a:r>
              <a:rPr lang="zh-CN" altLang="zh-CN" dirty="0"/>
              <a:t>解决四类数据分析问题</a:t>
            </a:r>
            <a:r>
              <a:rPr lang="en-US" altLang="zh-CN" dirty="0"/>
              <a:t>:</a:t>
            </a:r>
            <a:r>
              <a:rPr lang="zh-CN" altLang="zh-CN" dirty="0"/>
              <a:t>分类、聚类、关联和预测，重点在寻找模式和规律。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Step4</a:t>
            </a:r>
            <a:r>
              <a:rPr lang="zh-CN" altLang="en-US" sz="2000" dirty="0"/>
              <a:t>：数据分析</a:t>
            </a:r>
          </a:p>
        </p:txBody>
      </p:sp>
      <p:pic>
        <p:nvPicPr>
          <p:cNvPr id="1026" name="Picture 2" descr="数据分析师的职业现状和发展如何有哪些专业要求| 课程| 数据观| 中国大数据产业观察_大数据门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7" y="3924728"/>
            <a:ext cx="5484937" cy="2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数据展现又称之为</a:t>
            </a:r>
            <a:r>
              <a:rPr lang="zh-CN" altLang="en-US" dirty="0" smtClean="0">
                <a:solidFill>
                  <a:srgbClr val="92D050"/>
                </a:solidFill>
              </a:rPr>
              <a:t>数据可视化</a:t>
            </a:r>
            <a:r>
              <a:rPr lang="zh-CN" altLang="en-US" dirty="0" smtClean="0"/>
              <a:t>，指的是</a:t>
            </a:r>
            <a:r>
              <a:rPr lang="zh-CN" altLang="en-US" dirty="0" smtClean="0">
                <a:solidFill>
                  <a:srgbClr val="92D050"/>
                </a:solidFill>
              </a:rPr>
              <a:t>分析结果图表展示</a:t>
            </a:r>
            <a:r>
              <a:rPr lang="zh-CN" altLang="en-US" dirty="0" smtClean="0"/>
              <a:t>，因为人类是视觉动物；</a:t>
            </a:r>
            <a:endParaRPr lang="en-US" altLang="zh-CN" dirty="0" smtClean="0"/>
          </a:p>
          <a:p>
            <a:r>
              <a:rPr lang="zh-CN" altLang="en-US" dirty="0" smtClean="0"/>
              <a:t>数据可视化（</a:t>
            </a:r>
            <a:r>
              <a:rPr lang="en-US" altLang="zh-CN" dirty="0" smtClean="0"/>
              <a:t>Data Visualization</a:t>
            </a:r>
            <a:r>
              <a:rPr lang="zh-CN" altLang="en-US" dirty="0" smtClean="0"/>
              <a:t>）属于数据应用的一种，记住</a:t>
            </a:r>
            <a:r>
              <a:rPr lang="zh-CN" altLang="en-US" dirty="0" smtClean="0">
                <a:solidFill>
                  <a:srgbClr val="92D050"/>
                </a:solidFill>
              </a:rPr>
              <a:t>数据分析的结果不是只有可视化展示</a:t>
            </a:r>
            <a:r>
              <a:rPr lang="zh-CN" altLang="en-US" dirty="0" smtClean="0"/>
              <a:t>，还可以继续数据挖掘（</a:t>
            </a:r>
            <a:r>
              <a:rPr lang="en-US" altLang="zh-CN" dirty="0" smtClean="0"/>
              <a:t>Data Mining</a:t>
            </a:r>
            <a:r>
              <a:rPr lang="zh-CN" altLang="en-US" dirty="0" smtClean="0"/>
              <a:t>）、即席查询（</a:t>
            </a:r>
            <a:r>
              <a:rPr lang="en-US" altLang="zh-CN" dirty="0" smtClean="0"/>
              <a:t>Ad Hoc</a:t>
            </a:r>
            <a:r>
              <a:rPr lang="zh-CN" altLang="en-US" dirty="0" smtClean="0"/>
              <a:t>）等使用。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Step5</a:t>
            </a:r>
            <a:r>
              <a:rPr lang="zh-CN" altLang="en-US" sz="2000" dirty="0"/>
              <a:t>：数据展现</a:t>
            </a: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44" y="3240811"/>
            <a:ext cx="7811905" cy="27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数据分析报告是</a:t>
            </a:r>
            <a:r>
              <a:rPr lang="zh-CN" altLang="zh-CN" dirty="0" smtClean="0"/>
              <a:t>对</a:t>
            </a:r>
            <a:r>
              <a:rPr lang="zh-CN" altLang="zh-CN" dirty="0"/>
              <a:t>整个数据分析过程的一个总结与</a:t>
            </a:r>
            <a:r>
              <a:rPr lang="zh-CN" altLang="zh-CN" dirty="0" smtClean="0"/>
              <a:t>呈现</a:t>
            </a:r>
            <a:endParaRPr lang="en-US" altLang="zh-CN" dirty="0"/>
          </a:p>
          <a:p>
            <a:r>
              <a:rPr lang="zh-CN" altLang="zh-CN" dirty="0" smtClean="0"/>
              <a:t>把</a:t>
            </a:r>
            <a:r>
              <a:rPr lang="zh-CN" altLang="zh-CN" dirty="0"/>
              <a:t>数据分析的起因、过程、结果及建议完整地呈现出来，供决策者</a:t>
            </a:r>
            <a:r>
              <a:rPr lang="zh-CN" altLang="zh-CN" dirty="0" smtClean="0"/>
              <a:t>参考</a:t>
            </a:r>
            <a:endParaRPr lang="en-US" altLang="zh-CN" dirty="0"/>
          </a:p>
          <a:p>
            <a:r>
              <a:rPr lang="zh-CN" altLang="zh-CN" dirty="0" smtClean="0"/>
              <a:t>需要</a:t>
            </a:r>
            <a:r>
              <a:rPr lang="zh-CN" altLang="zh-CN" dirty="0"/>
              <a:t>有明确的</a:t>
            </a:r>
            <a:r>
              <a:rPr lang="zh-CN" altLang="zh-CN" dirty="0" smtClean="0"/>
              <a:t>结论</a:t>
            </a:r>
            <a:r>
              <a:rPr lang="zh-CN" altLang="en-US" dirty="0" smtClean="0"/>
              <a:t>，最好</a:t>
            </a:r>
            <a:r>
              <a:rPr lang="zh-CN" altLang="zh-CN" dirty="0" smtClean="0"/>
              <a:t>有</a:t>
            </a:r>
            <a:r>
              <a:rPr lang="zh-CN" altLang="zh-CN" dirty="0"/>
              <a:t>建议或解决方案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/>
              <a:t>Step6</a:t>
            </a:r>
            <a:r>
              <a:rPr lang="zh-CN" altLang="en-US" sz="2000" dirty="0"/>
              <a:t>：报告撰写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00" y="3112022"/>
            <a:ext cx="5587995" cy="3398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0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分析步骤的核心：</a:t>
            </a:r>
            <a:r>
              <a:rPr kumimoji="1" lang="zh-CN" altLang="en-US" dirty="0" smtClean="0">
                <a:solidFill>
                  <a:srgbClr val="C00000"/>
                </a:solidFill>
              </a:rPr>
              <a:t>一切围绕着数据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通俗描述：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数据从哪里来、数据到哪里去</a:t>
            </a:r>
            <a:endParaRPr kumimoji="1" lang="en-US" altLang="zh-CN" b="1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核心步骤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采集、处理、分析、应用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数据分析基本步骤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7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大数据时代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大数据应用</a:t>
            </a:r>
            <a:r>
              <a:rPr lang="zh-CN" altLang="en-US" dirty="0" smtClean="0">
                <a:solidFill>
                  <a:schemeClr val="tx1"/>
                </a:solidFill>
              </a:rPr>
              <a:t>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最早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92D050"/>
                </a:solidFill>
              </a:rPr>
              <a:t>“大数据”时代</a:t>
            </a:r>
            <a:r>
              <a:rPr lang="zh-CN" altLang="en-US" dirty="0"/>
              <a:t>到来的是全球知名咨询公司</a:t>
            </a:r>
            <a:r>
              <a:rPr lang="zh-CN" altLang="en-US" dirty="0">
                <a:solidFill>
                  <a:srgbClr val="92D050"/>
                </a:solidFill>
              </a:rPr>
              <a:t>麦肯锡</a:t>
            </a:r>
            <a:r>
              <a:rPr lang="zh-CN" altLang="en-US" dirty="0" smtClean="0"/>
              <a:t>，其称</a:t>
            </a:r>
            <a:r>
              <a:rPr lang="zh-CN" altLang="en-US" dirty="0"/>
              <a:t>：“</a:t>
            </a:r>
            <a:r>
              <a:rPr lang="zh-CN" altLang="en-US" dirty="0" smtClean="0"/>
              <a:t>数据</a:t>
            </a:r>
            <a:r>
              <a:rPr lang="zh-CN" altLang="en-US" dirty="0"/>
              <a:t>，已经渗透到当今每一个行业和业务职能领域，成为重要的生产因素。人们</a:t>
            </a:r>
            <a:r>
              <a:rPr lang="zh-CN" altLang="en-US" dirty="0" smtClean="0"/>
              <a:t>对于</a:t>
            </a:r>
            <a:r>
              <a:rPr lang="zh-CN" altLang="en-US" dirty="0"/>
              <a:t>海量数据的挖掘和运用，预示着新一波生产率增长和消费者盈余浪潮的到来。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en-US" altLang="zh-CN" dirty="0" smtClean="0"/>
              <a:t>2019</a:t>
            </a:r>
            <a:r>
              <a:rPr lang="zh-CN" altLang="en-US" dirty="0" smtClean="0"/>
              <a:t>年，央视推出了</a:t>
            </a:r>
            <a:r>
              <a:rPr lang="zh-CN" altLang="zh-CN" dirty="0" smtClean="0"/>
              <a:t>国内</a:t>
            </a:r>
            <a:r>
              <a:rPr lang="zh-CN" altLang="zh-CN" dirty="0"/>
              <a:t>首部大数据产业题材</a:t>
            </a:r>
            <a:r>
              <a:rPr lang="zh-CN" altLang="zh-CN" dirty="0" smtClean="0"/>
              <a:t>纪录片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大数据时代</a:t>
            </a:r>
            <a:r>
              <a:rPr lang="en-US" altLang="zh-CN" dirty="0" smtClean="0"/>
              <a:t>》</a:t>
            </a:r>
            <a:r>
              <a:rPr lang="zh-CN" altLang="zh-CN" dirty="0" smtClean="0"/>
              <a:t>，</a:t>
            </a:r>
            <a:r>
              <a:rPr lang="zh-CN" altLang="zh-CN" dirty="0"/>
              <a:t>节目细致而生动地讲述了大数据技术在</a:t>
            </a:r>
            <a:r>
              <a:rPr lang="zh-CN" altLang="zh-CN" dirty="0">
                <a:solidFill>
                  <a:srgbClr val="92D050"/>
                </a:solidFill>
              </a:rPr>
              <a:t>政府治理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民生服务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数据安全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工业转型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92D050"/>
                </a:solidFill>
              </a:rPr>
              <a:t>未来生活</a:t>
            </a:r>
            <a:r>
              <a:rPr lang="zh-CN" altLang="zh-CN" dirty="0"/>
              <a:t>等方面给我们带来的改变和影响。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pic>
        <p:nvPicPr>
          <p:cNvPr id="7" name="图片 6" descr="å¤§æ°æ®æ¶ä»£ãï¼ä¸­å½é¦é¨å¤§æ°æ®äº§ä¸é¢æçºªå½çå¤®è§ç­æ­- ä¸­ä¼åªèµç½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5" y="4173220"/>
            <a:ext cx="7437344" cy="219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1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定义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833807"/>
          </a:xfrm>
        </p:spPr>
        <p:txBody>
          <a:bodyPr/>
          <a:lstStyle/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大数据（</a:t>
            </a:r>
            <a:r>
              <a:rPr lang="en-US" altLang="zh-CN" b="1" dirty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big data</a:t>
            </a:r>
            <a:r>
              <a:rPr lang="zh-CN" altLang="en-US" b="1" dirty="0" smtClean="0">
                <a:solidFill>
                  <a:srgbClr val="92D05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r>
              <a:rPr lang="zh-CN" altLang="en-US" dirty="0" smtClean="0"/>
              <a:t>是指无法在一定时间范围内用常规软件工具进行捕捉、管理和处理的数据集合；</a:t>
            </a:r>
            <a:endParaRPr lang="en-US" altLang="zh-CN" dirty="0"/>
          </a:p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dirty="0" smtClean="0"/>
              <a:t>是需要新处理模式才能具有更强的决策力、洞察发现力和流程优化能力的海量、高增长率和多样化的信息资产。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BIG DATA CHALLENGES AND OPPORTUNITIES - Pakistan Advertisers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4" y="3168912"/>
            <a:ext cx="6892814" cy="3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理解大数据基本概念</a:t>
            </a:r>
          </a:p>
          <a:p>
            <a:r>
              <a:rPr lang="zh-CN" altLang="en-US" dirty="0"/>
              <a:t>掌握数据分析基本步骤、分布式集群概念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功能与作用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zookeeper</a:t>
            </a:r>
            <a:r>
              <a:rPr lang="zh-CN" altLang="en-US" dirty="0"/>
              <a:t>架构原理</a:t>
            </a:r>
          </a:p>
          <a:p>
            <a:r>
              <a:rPr lang="zh-CN" altLang="en-US" dirty="0"/>
              <a:t>学会搭建</a:t>
            </a:r>
            <a:r>
              <a:rPr lang="en-US" altLang="zh-CN" dirty="0"/>
              <a:t>zookeeper</a:t>
            </a:r>
            <a:r>
              <a:rPr lang="zh-CN" altLang="en-US" dirty="0"/>
              <a:t>集群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shell</a:t>
            </a:r>
            <a:r>
              <a:rPr lang="zh-CN" altLang="en-US" dirty="0"/>
              <a:t>客户端操作</a:t>
            </a:r>
            <a:r>
              <a:rPr lang="en-US" altLang="zh-CN" dirty="0"/>
              <a:t>zk</a:t>
            </a:r>
          </a:p>
          <a:p>
            <a:r>
              <a:rPr lang="zh-CN" altLang="en-US" dirty="0"/>
              <a:t>理解</a:t>
            </a:r>
            <a:r>
              <a:rPr lang="en-US" altLang="zh-CN" dirty="0"/>
              <a:t>zookeeper</a:t>
            </a:r>
            <a:r>
              <a:rPr lang="zh-CN" altLang="en-US" dirty="0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个</a:t>
            </a:r>
            <a:r>
              <a:rPr lang="en-US" altLang="zh-CN" dirty="0" smtClean="0"/>
              <a:t>V</a:t>
            </a:r>
            <a:r>
              <a:rPr lang="zh-CN" altLang="en-US" dirty="0" smtClean="0"/>
              <a:t>开头的单词，从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个方面准确、生动、形象的介绍了大数据特征。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</a:t>
            </a:r>
            <a:r>
              <a:rPr kumimoji="1" lang="en-US" altLang="zh-CN" dirty="0" smtClean="0"/>
              <a:t>5V</a:t>
            </a:r>
            <a:r>
              <a:rPr kumimoji="1" lang="zh-CN" altLang="en-US" dirty="0" smtClean="0"/>
              <a:t>特征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8" y="2295887"/>
            <a:ext cx="7704930" cy="44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</a:t>
            </a:r>
            <a:r>
              <a:rPr kumimoji="1" lang="en-US" altLang="zh-CN" dirty="0" smtClean="0"/>
              <a:t>5V</a:t>
            </a:r>
            <a:r>
              <a:rPr kumimoji="1" lang="zh-CN" altLang="en-US" dirty="0" smtClean="0"/>
              <a:t>特征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80759FC2-2FC6-2F47-8824-8C508A3EEAE6}"/>
              </a:ext>
            </a:extLst>
          </p:cNvPr>
          <p:cNvSpPr/>
          <p:nvPr/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A2A09BCA-B604-DB4E-A7BC-2D1D46CBD44C}"/>
              </a:ext>
            </a:extLst>
          </p:cNvPr>
          <p:cNvSpPr/>
          <p:nvPr/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EFA452C-DDD2-AD40-8706-FD1214F5244D}"/>
              </a:ext>
            </a:extLst>
          </p:cNvPr>
          <p:cNvSpPr/>
          <p:nvPr/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xmlns="" id="{2CC58F37-4118-2D48-9E6D-E938CB19044E}"/>
              </a:ext>
            </a:extLst>
          </p:cNvPr>
          <p:cNvSpPr txBox="1"/>
          <p:nvPr/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xmlns="" id="{7C3645BD-8961-B441-8FB6-BE11A1C39B30}"/>
              </a:ext>
            </a:extLst>
          </p:cNvPr>
          <p:cNvSpPr txBox="1"/>
          <p:nvPr/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xmlns="" id="{2DC4E889-5BC9-2142-860D-10295F36134C}"/>
              </a:ext>
            </a:extLst>
          </p:cNvPr>
          <p:cNvSpPr txBox="1"/>
          <p:nvPr/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快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2A8F4A3-FCE1-4FFC-AF57-CE062D0A3D34}"/>
              </a:ext>
            </a:extLst>
          </p:cNvPr>
          <p:cNvSpPr/>
          <p:nvPr/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3EFC6B08-5296-46FD-A790-7991D97B8663}"/>
              </a:ext>
            </a:extLst>
          </p:cNvPr>
          <p:cNvSpPr/>
          <p:nvPr/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FEF7EE6-17C2-4AED-899E-7013DFD7DCD7}"/>
              </a:ext>
            </a:extLst>
          </p:cNvPr>
          <p:cNvSpPr/>
          <p:nvPr/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多样化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1125A1E-7D93-44E3-A4E2-E06F7727A438}"/>
              </a:ext>
            </a:extLst>
          </p:cNvPr>
          <p:cNvSpPr/>
          <p:nvPr/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219782D-61D8-4149-95F5-F86747B34E43}"/>
              </a:ext>
            </a:extLst>
          </p:cNvPr>
          <p:cNvSpPr/>
          <p:nvPr/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xmlns="" id="{95CA155C-EE4C-40EE-8738-E207A98AF36B}"/>
              </a:ext>
            </a:extLst>
          </p:cNvPr>
          <p:cNvSpPr txBox="1"/>
          <p:nvPr/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xmlns="" id="{E7F3A46A-101E-43AF-9CF9-7B96562AEBEF}"/>
              </a:ext>
            </a:extLst>
          </p:cNvPr>
          <p:cNvSpPr txBox="1"/>
          <p:nvPr/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</a:p>
        </p:txBody>
      </p:sp>
    </p:spTree>
    <p:extLst>
      <p:ext uri="{BB962C8B-B14F-4D97-AF65-F5344CB8AC3E}">
        <p14:creationId xmlns:p14="http://schemas.microsoft.com/office/powerpoint/2010/main" val="27942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大数据场景下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</a:t>
            </a:r>
            <a:r>
              <a:rPr kumimoji="1" lang="zh-CN" altLang="en-US" dirty="0" smtClean="0"/>
              <a:t>存储？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海量数据如何计算？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大数据时代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数据与数据分析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数据分析作用（方向）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数据分析基本步骤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大数据时代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大数据应用</a:t>
            </a:r>
            <a:r>
              <a:rPr lang="zh-CN" altLang="en-US" dirty="0" smtClean="0">
                <a:solidFill>
                  <a:srgbClr val="C00000"/>
                </a:solidFill>
              </a:rPr>
              <a:t>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电</a:t>
            </a:r>
            <a:r>
              <a:rPr lang="zh-CN" altLang="en-US" b="1" dirty="0"/>
              <a:t>商领域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</a:t>
            </a:r>
            <a:r>
              <a:rPr lang="zh-CN" altLang="en-US" dirty="0" smtClean="0"/>
              <a:t>准广告位、个性化推荐、大数据杀熟</a:t>
            </a:r>
            <a:endParaRPr lang="en-US" altLang="zh-CN" dirty="0" smtClean="0"/>
          </a:p>
          <a:p>
            <a:r>
              <a:rPr lang="zh-CN" altLang="en-US" b="1" dirty="0"/>
              <a:t>传媒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精准营销、猜你喜欢、交互</a:t>
            </a:r>
            <a:r>
              <a:rPr lang="zh-CN" altLang="en-US" dirty="0" smtClean="0"/>
              <a:t>推荐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73" y="4081599"/>
            <a:ext cx="5810585" cy="2196401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www.lahuolaozao.com%2FUploadFiles%2F2019-03-28%2F15537367824872785.jpg&amp;refer=http%3A%2F%2Fwww.lahuolaozao.com&amp;app=2002&amp;size=f9999,10000&amp;q=a80&amp;n=0&amp;g=0n&amp;fmt=jpeg?sec=1611678398&amp;t=e8b7a3f5c1ad31043766ecdc3a93a0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3974708"/>
            <a:ext cx="2937547" cy="20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11" y="1067988"/>
            <a:ext cx="2876981" cy="2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金融方面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理财投资，通过对个人的信用评估，风险承担能力评估，集合</a:t>
            </a:r>
            <a:r>
              <a:rPr lang="zh-CN" altLang="en-US" dirty="0" smtClean="0"/>
              <a:t>众多</a:t>
            </a:r>
            <a:r>
              <a:rPr lang="zh-CN" altLang="en-US" dirty="0"/>
              <a:t>理财产品、推荐响应的投资理财产品。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16" y="2969895"/>
            <a:ext cx="7324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交通领域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拥</a:t>
            </a:r>
            <a:r>
              <a:rPr lang="zh-CN" altLang="en-US" dirty="0" smtClean="0"/>
              <a:t>堵预测、智能红绿灯、导航最优规划</a:t>
            </a:r>
            <a:endParaRPr lang="en-US" altLang="zh-CN" dirty="0" smtClean="0"/>
          </a:p>
          <a:p>
            <a:r>
              <a:rPr lang="zh-CN" altLang="en-US" b="1" dirty="0"/>
              <a:t>电信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基</a:t>
            </a:r>
            <a:r>
              <a:rPr lang="zh-CN" altLang="en-US" dirty="0" smtClean="0"/>
              <a:t>站选址优化、</a:t>
            </a:r>
            <a:r>
              <a:rPr lang="zh-CN" altLang="en-US" dirty="0"/>
              <a:t>舆情</a:t>
            </a:r>
            <a:r>
              <a:rPr lang="zh-CN" altLang="en-US" dirty="0" smtClean="0"/>
              <a:t>监控、客户用户画像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pic>
        <p:nvPicPr>
          <p:cNvPr id="2050" name="Picture 2" descr="https://gimg2.baidu.com/image_search/src=http%3A%2F%2Fwww.daoyutech.com%2Fcomdata%2F51459%2F201808%2F20180801161430579246.png&amp;refer=http%3A%2F%2Fwww.daoyutech.com&amp;app=2002&amp;size=f9999,10000&amp;q=a80&amp;n=0&amp;g=0n&amp;fmt=jpeg?sec=1611678601&amp;t=3064a2821f1eccc7045196543d4fef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09" y="1242307"/>
            <a:ext cx="5505686" cy="24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5b0988e595225.cdn.sohucs.com%2Fimages%2F20200317%2Fee8002e01e5a4d939392f93c6dbc6d1a.jpeg&amp;refer=http%3A%2F%2F5b0988e595225.cdn.sohucs.com&amp;app=2002&amp;size=f9999,10000&amp;q=a80&amp;n=0&amp;g=0n&amp;fmt=jpeg?sec=1611678712&amp;t=902809c7775b1455ba4facbc70f368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0" y="4151634"/>
            <a:ext cx="3824439" cy="24805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45" y="4133984"/>
            <a:ext cx="3607248" cy="24981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52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安</a:t>
            </a:r>
            <a:r>
              <a:rPr lang="zh-CN" altLang="en-US" b="1" dirty="0"/>
              <a:t>防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犯罪</a:t>
            </a:r>
            <a:r>
              <a:rPr lang="zh-CN" altLang="en-US" dirty="0"/>
              <a:t>预防、天网监控</a:t>
            </a:r>
            <a:endParaRPr lang="en-US" altLang="zh-CN" dirty="0" smtClean="0"/>
          </a:p>
          <a:p>
            <a:r>
              <a:rPr lang="zh-CN" altLang="en-US" b="1" dirty="0" smtClean="0"/>
              <a:t>医疗领域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智慧医疗、疾病预防、病源追踪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数据时代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应用场景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" y="3591497"/>
            <a:ext cx="5462314" cy="2864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170" y="3591497"/>
            <a:ext cx="5229781" cy="28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分布式技术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为什么需要分布式技术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</a:t>
            </a:r>
            <a:r>
              <a:rPr lang="zh-CN" altLang="en-US" dirty="0"/>
              <a:t>数据课程导论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科学技术的发展推动下</a:t>
            </a:r>
            <a:r>
              <a:rPr lang="zh-CN" altLang="en-US" dirty="0"/>
              <a:t>，</a:t>
            </a:r>
            <a:r>
              <a:rPr lang="zh-CN" altLang="en-US" dirty="0" smtClean="0"/>
              <a:t>应用和</a:t>
            </a:r>
            <a:r>
              <a:rPr lang="zh-CN" altLang="en-US" dirty="0" smtClean="0">
                <a:solidFill>
                  <a:srgbClr val="FF0000"/>
                </a:solidFill>
              </a:rPr>
              <a:t>系统架构的变迁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92D050"/>
                </a:solidFill>
              </a:rPr>
              <a:t>单机单一架构</a:t>
            </a:r>
            <a:r>
              <a:rPr lang="zh-CN" altLang="en-US" dirty="0" smtClean="0"/>
              <a:t>迈向</a:t>
            </a:r>
            <a:r>
              <a:rPr lang="zh-CN" altLang="en-US" dirty="0" smtClean="0">
                <a:solidFill>
                  <a:srgbClr val="92D050"/>
                </a:solidFill>
              </a:rPr>
              <a:t>多机分布式架构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" y="3508302"/>
            <a:ext cx="3690790" cy="216408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3" y="2590799"/>
            <a:ext cx="5344496" cy="3670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右箭头 15"/>
          <p:cNvSpPr/>
          <p:nvPr/>
        </p:nvSpPr>
        <p:spPr>
          <a:xfrm>
            <a:off x="4634753" y="4204447"/>
            <a:ext cx="986118" cy="47512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数据大爆炸，海量数据处理场景面临问题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10983"/>
            <a:ext cx="10749599" cy="517190"/>
          </a:xfrm>
        </p:spPr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背景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如何存储</a:t>
            </a:r>
            <a:r>
              <a:rPr lang="en-US" altLang="zh-CN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如何计算？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91" y="4047309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单机存储有瓶颈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台机器分布式存储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302" y="4016514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单机计算能力有限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台机器分布式计算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2537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分布式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 smtClean="0">
                <a:solidFill>
                  <a:srgbClr val="FF0000"/>
                </a:solidFill>
              </a:rPr>
              <a:t>概述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分布式系统是一个硬件或软件</a:t>
            </a:r>
            <a:r>
              <a:rPr lang="zh-CN" altLang="en-US" dirty="0">
                <a:solidFill>
                  <a:srgbClr val="92D050"/>
                </a:solidFill>
              </a:rPr>
              <a:t>组件分布在不同的网络计算机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彼此</a:t>
            </a:r>
            <a:r>
              <a:rPr lang="zh-CN" altLang="en-US" dirty="0"/>
              <a:t>之间仅仅</a:t>
            </a:r>
            <a:r>
              <a:rPr lang="zh-CN" altLang="en-US" dirty="0">
                <a:solidFill>
                  <a:srgbClr val="92D050"/>
                </a:solidFill>
              </a:rPr>
              <a:t>通过消息传递</a:t>
            </a:r>
            <a:r>
              <a:rPr lang="zh-CN" altLang="en-US" dirty="0"/>
              <a:t>进行通信和协调的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zh-CN" altLang="zh-CN" dirty="0" smtClean="0"/>
              <a:t>一群</a:t>
            </a:r>
            <a:r>
              <a:rPr lang="zh-CN" altLang="en-US" dirty="0" smtClean="0"/>
              <a:t>互相</a:t>
            </a:r>
            <a:r>
              <a:rPr lang="zh-CN" altLang="zh-CN" dirty="0" smtClean="0"/>
              <a:t>独立</a:t>
            </a:r>
            <a:r>
              <a:rPr lang="zh-CN" altLang="zh-CN" dirty="0"/>
              <a:t>计算机集合共同对外提供</a:t>
            </a:r>
            <a:r>
              <a:rPr lang="zh-CN" altLang="zh-CN" dirty="0" smtClean="0"/>
              <a:t>服务</a:t>
            </a:r>
            <a:endParaRPr lang="en-US" altLang="zh-CN" dirty="0" smtClean="0"/>
          </a:p>
          <a:p>
            <a:r>
              <a:rPr lang="zh-CN" altLang="zh-CN" dirty="0" smtClean="0"/>
              <a:t>对于</a:t>
            </a:r>
            <a:r>
              <a:rPr lang="zh-CN" altLang="zh-CN" dirty="0"/>
              <a:t>系统的用户来说，就像是一台计算机在提供</a:t>
            </a:r>
            <a:r>
              <a:rPr lang="zh-CN" altLang="zh-CN" dirty="0" smtClean="0"/>
              <a:t>服务样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分布式系统概述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57" y="3388658"/>
            <a:ext cx="8116003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分布式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集群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分布式、集群是不同的概念</a:t>
            </a:r>
            <a:endParaRPr lang="en-US" altLang="zh-CN" dirty="0" smtClean="0"/>
          </a:p>
          <a:p>
            <a:r>
              <a:rPr lang="zh-CN" altLang="en-US" dirty="0" smtClean="0"/>
              <a:t>口语中经常混淆二者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625" y="4047309"/>
            <a:ext cx="24675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台机器上部署不同组件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142" y="4016514"/>
            <a:ext cx="22867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机器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部署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相同组件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3638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分布式、集群的共同点是：多台机器</a:t>
            </a:r>
            <a:endParaRPr lang="en-US" altLang="zh-CN" dirty="0" smtClean="0"/>
          </a:p>
          <a:p>
            <a:r>
              <a:rPr lang="zh-CN" altLang="en-US" dirty="0" smtClean="0"/>
              <a:t>因此口语中混淆两者概念的时候都是相对于单机来说的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26" y="3261031"/>
            <a:ext cx="3299746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97" y="3578646"/>
            <a:ext cx="2613887" cy="1493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02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负载均衡、</a:t>
            </a:r>
            <a:r>
              <a:rPr lang="zh-CN" altLang="en-US" dirty="0">
                <a:solidFill>
                  <a:srgbClr val="FF0000"/>
                </a:solidFill>
              </a:rPr>
              <a:t>故障转移</a:t>
            </a:r>
            <a:r>
              <a:rPr lang="zh-CN" altLang="en-US" dirty="0" smtClean="0">
                <a:solidFill>
                  <a:srgbClr val="FF0000"/>
                </a:solidFill>
              </a:rPr>
              <a:t>、伸缩性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将负载（工作任务）进行平衡、分摊到多个操作单元上进行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r>
              <a:rPr lang="zh-CN" altLang="en-US" dirty="0" smtClean="0"/>
              <a:t>解决了单个无法处理所有任务，多个一起处理的问题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负载均衡（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Load Balance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050" name="Picture 2" descr="负载均衡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49" y="2682215"/>
            <a:ext cx="5926260" cy="35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当活动的服务或应用意外终止时，快速启用冗余或备用的服务器、系统、硬件或者网络接替它们</a:t>
            </a:r>
            <a:r>
              <a:rPr lang="zh-CN" altLang="en-US" dirty="0" smtClean="0"/>
              <a:t>工作</a:t>
            </a:r>
            <a:endParaRPr lang="en-US" altLang="zh-CN" dirty="0" smtClean="0"/>
          </a:p>
          <a:p>
            <a:r>
              <a:rPr lang="zh-CN" altLang="en-US" dirty="0" smtClean="0"/>
              <a:t>故障转移系统也称之为容错系统，所谓容错指的是可以容忍错误的发生</a:t>
            </a:r>
            <a:endParaRPr lang="en-US" altLang="zh-CN" dirty="0" smtClean="0"/>
          </a:p>
          <a:p>
            <a:r>
              <a:rPr lang="zh-CN" altLang="en-US" dirty="0" smtClean="0"/>
              <a:t>故障转移的核心是设置备份 出现故障时 主备切换</a:t>
            </a:r>
            <a:endParaRPr lang="en-US" altLang="zh-CN" dirty="0" smtClean="0"/>
          </a:p>
          <a:p>
            <a:r>
              <a:rPr lang="zh-CN" altLang="en-US" dirty="0"/>
              <a:t>主</a:t>
            </a:r>
            <a:r>
              <a:rPr lang="zh-CN" altLang="en-US" dirty="0" smtClean="0"/>
              <a:t>备切换的前提是数据状态保持一致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故障转移（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Fail Over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074" name="Picture 2" descr="高可用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24" y="3166865"/>
            <a:ext cx="6880853" cy="3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数据与数据分析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数据分析作用（方向）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数据分析</a:t>
            </a:r>
            <a:r>
              <a:rPr lang="zh-CN" altLang="en-US" dirty="0">
                <a:solidFill>
                  <a:schemeClr val="tx1"/>
                </a:solidFill>
              </a:rPr>
              <a:t>基本</a:t>
            </a:r>
            <a:r>
              <a:rPr lang="zh-CN" altLang="en-US" dirty="0" smtClean="0">
                <a:solidFill>
                  <a:schemeClr val="tx1"/>
                </a:solidFill>
              </a:rPr>
              <a:t>步骤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大数据时代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大数据应用场景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伸缩性也叫做弹性，可扩展性</a:t>
            </a:r>
            <a:endParaRPr lang="en-US" altLang="zh-CN" dirty="0" smtClean="0"/>
          </a:p>
          <a:p>
            <a:r>
              <a:rPr lang="zh-CN" altLang="en-US" dirty="0" smtClean="0"/>
              <a:t>指系统可以根据需求动态的扩容、缩容</a:t>
            </a:r>
            <a:endParaRPr lang="en-US" altLang="zh-CN" dirty="0" smtClean="0"/>
          </a:p>
          <a:p>
            <a:r>
              <a:rPr lang="zh-CN" altLang="en-US" dirty="0" smtClean="0"/>
              <a:t>比如双十一业务高峰期间，增加服务器；业务低峰期，减少服务器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伸缩性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Scalability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91" y="2974312"/>
            <a:ext cx="7354240" cy="3310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973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负载均衡：解决一个处理不下多个一起处理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故障转移：解决单点故障 容忍错误发生 业务连续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伸缩性：动态扩容、缩容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0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概述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（简称</a:t>
            </a:r>
            <a:r>
              <a:rPr lang="en-US" altLang="zh-CN" dirty="0" smtClean="0"/>
              <a:t>zk</a:t>
            </a:r>
            <a:r>
              <a:rPr lang="zh-CN" altLang="en-US" dirty="0" smtClean="0"/>
              <a:t>）是</a:t>
            </a:r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zh-CN" altLang="en-US" dirty="0"/>
              <a:t>提供</a:t>
            </a:r>
            <a:r>
              <a:rPr lang="zh-CN" altLang="en-US" dirty="0" smtClean="0">
                <a:solidFill>
                  <a:srgbClr val="C00000"/>
                </a:solidFill>
              </a:rPr>
              <a:t>分布式</a:t>
            </a:r>
            <a:r>
              <a:rPr lang="zh-CN" altLang="en-US" dirty="0">
                <a:solidFill>
                  <a:srgbClr val="C00000"/>
                </a:solidFill>
              </a:rPr>
              <a:t>协调服务</a:t>
            </a:r>
            <a:r>
              <a:rPr lang="zh-CN" altLang="en-US" dirty="0"/>
              <a:t>的开源框架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zk</a:t>
            </a:r>
            <a:r>
              <a:rPr lang="zh-CN" altLang="en-US" dirty="0" smtClean="0"/>
              <a:t>主要</a:t>
            </a:r>
            <a:r>
              <a:rPr lang="zh-CN" altLang="en-US" dirty="0"/>
              <a:t>是用来解决</a:t>
            </a:r>
            <a:r>
              <a:rPr lang="zh-CN" altLang="en-US" dirty="0">
                <a:solidFill>
                  <a:srgbClr val="92D050"/>
                </a:solidFill>
              </a:rPr>
              <a:t>分布式应用中</a:t>
            </a:r>
            <a:r>
              <a:rPr lang="zh-CN" altLang="en-US" dirty="0"/>
              <a:t>经常遇到的一些</a:t>
            </a:r>
            <a:r>
              <a:rPr lang="zh-CN" altLang="en-US" dirty="0">
                <a:solidFill>
                  <a:srgbClr val="92D050"/>
                </a:solidFill>
              </a:rPr>
              <a:t>数据管理问题</a:t>
            </a:r>
            <a:r>
              <a:rPr lang="zh-CN" altLang="en-US" dirty="0"/>
              <a:t>，如</a:t>
            </a:r>
            <a:r>
              <a:rPr lang="zh-CN" altLang="en-US" dirty="0" smtClean="0"/>
              <a:t>：状态</a:t>
            </a:r>
            <a:r>
              <a:rPr lang="zh-CN" altLang="en-US" dirty="0"/>
              <a:t>同步服务、</a:t>
            </a:r>
            <a:r>
              <a:rPr lang="zh-CN" altLang="en-US" dirty="0" smtClean="0"/>
              <a:t>集群选举管理</a:t>
            </a:r>
            <a:r>
              <a:rPr lang="zh-CN" altLang="en-US" dirty="0"/>
              <a:t>、分布式应用配置项的管理</a:t>
            </a:r>
            <a:r>
              <a:rPr lang="zh-CN" altLang="en-US" dirty="0" smtClean="0"/>
              <a:t>等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479010"/>
            <a:ext cx="5274310" cy="2575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4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什么叫做协调服务？</a:t>
            </a:r>
            <a:endParaRPr lang="en-US" altLang="zh-CN" dirty="0" smtClean="0"/>
          </a:p>
          <a:p>
            <a:r>
              <a:rPr lang="zh-CN" altLang="en-US" dirty="0" smtClean="0"/>
              <a:t>分布式的应用为什么需要协调服务？</a:t>
            </a:r>
            <a:endParaRPr lang="en-US" altLang="zh-CN" dirty="0" smtClean="0"/>
          </a:p>
          <a:p>
            <a:r>
              <a:rPr lang="en-US" altLang="zh-CN" dirty="0" smtClean="0"/>
              <a:t>zk</a:t>
            </a:r>
            <a:r>
              <a:rPr lang="zh-CN" altLang="en-US" dirty="0" smtClean="0"/>
              <a:t>这款软件的本质是什么？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8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协调</a:t>
            </a:r>
            <a:r>
              <a:rPr lang="zh-CN" altLang="en-US" dirty="0" smtClean="0"/>
              <a:t>，主要是指</a:t>
            </a:r>
            <a:r>
              <a:rPr lang="zh-CN" altLang="en-US" dirty="0" smtClean="0">
                <a:solidFill>
                  <a:srgbClr val="C00000"/>
                </a:solidFill>
              </a:rPr>
              <a:t>帮忙</a:t>
            </a:r>
            <a:r>
              <a:rPr lang="zh-CN" altLang="en-US" dirty="0">
                <a:solidFill>
                  <a:srgbClr val="C00000"/>
                </a:solidFill>
              </a:rPr>
              <a:t>解决两者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 smtClean="0">
                <a:solidFill>
                  <a:srgbClr val="C00000"/>
                </a:solidFill>
              </a:rPr>
              <a:t>或者多方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>
                <a:solidFill>
                  <a:srgbClr val="C00000"/>
                </a:solidFill>
              </a:rPr>
              <a:t>之间的矛盾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协调中协</a:t>
            </a:r>
            <a:r>
              <a:rPr lang="zh-CN" altLang="en-US" dirty="0"/>
              <a:t>的意思是</a:t>
            </a:r>
            <a:r>
              <a:rPr lang="zh-CN" altLang="en-US" dirty="0">
                <a:solidFill>
                  <a:srgbClr val="92D050"/>
                </a:solidFill>
              </a:rPr>
              <a:t>协助</a:t>
            </a:r>
            <a:r>
              <a:rPr lang="zh-CN" altLang="en-US" dirty="0"/>
              <a:t>，也就是</a:t>
            </a:r>
            <a:r>
              <a:rPr lang="zh-CN" altLang="en-US" dirty="0" smtClean="0"/>
              <a:t>帮助</a:t>
            </a:r>
            <a:r>
              <a:rPr lang="zh-CN" altLang="en-US" dirty="0"/>
              <a:t>；</a:t>
            </a:r>
            <a:r>
              <a:rPr lang="zh-CN" altLang="en-US" dirty="0" smtClean="0"/>
              <a:t>调</a:t>
            </a:r>
            <a:r>
              <a:rPr lang="zh-CN" altLang="en-US" dirty="0"/>
              <a:t>的意思是调理，也就是</a:t>
            </a:r>
            <a:r>
              <a:rPr lang="zh-CN" altLang="en-US" dirty="0" smtClean="0">
                <a:solidFill>
                  <a:srgbClr val="92D050"/>
                </a:solidFill>
              </a:rPr>
              <a:t>调解</a:t>
            </a:r>
            <a:r>
              <a:rPr lang="zh-CN" altLang="en-US" dirty="0"/>
              <a:t>。</a:t>
            </a:r>
            <a:r>
              <a:rPr lang="zh-CN" altLang="en-US" dirty="0" smtClean="0"/>
              <a:t>两</a:t>
            </a:r>
            <a:r>
              <a:rPr lang="zh-CN" altLang="en-US" dirty="0"/>
              <a:t>个字在一起，就是帮助</a:t>
            </a:r>
            <a:r>
              <a:rPr lang="zh-CN" altLang="en-US" dirty="0" smtClean="0"/>
              <a:t>调解</a:t>
            </a:r>
            <a:r>
              <a:rPr lang="zh-CN" altLang="en-US" dirty="0"/>
              <a:t>。</a:t>
            </a:r>
            <a:r>
              <a:rPr lang="zh-CN" altLang="en-US" dirty="0" smtClean="0"/>
              <a:t>一般</a:t>
            </a:r>
            <a:r>
              <a:rPr lang="zh-CN" altLang="en-US" dirty="0"/>
              <a:t>协调都是用于两者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或者多者</a:t>
            </a:r>
            <a:r>
              <a:rPr lang="en-US" altLang="zh-CN" dirty="0" smtClean="0"/>
              <a:t>)</a:t>
            </a:r>
            <a:r>
              <a:rPr lang="zh-CN" altLang="en-US" dirty="0"/>
              <a:t>之间存在的差别或者矛盾问题的解决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比如十字路口的</a:t>
            </a:r>
            <a:r>
              <a:rPr lang="zh-CN" altLang="en-US" dirty="0" smtClean="0">
                <a:solidFill>
                  <a:srgbClr val="92D050"/>
                </a:solidFill>
              </a:rPr>
              <a:t>红绿灯系统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92D050"/>
                </a:solidFill>
              </a:rPr>
              <a:t>交警指挥系统</a:t>
            </a:r>
            <a:r>
              <a:rPr lang="zh-CN" altLang="en-US" dirty="0" smtClean="0"/>
              <a:t>，协调大家如何有序的经过路口，红绿灯与交警就提供了协调服务。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协调服务</a:t>
            </a:r>
            <a:endParaRPr lang="zh-CN" altLang="en-US" dirty="0"/>
          </a:p>
        </p:txBody>
      </p:sp>
      <p:pic>
        <p:nvPicPr>
          <p:cNvPr id="1026" name="Picture 2" descr="新的红绿灯技术帮助智能手机用户过马路_汽车科技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1" y="4054319"/>
            <a:ext cx="3628107" cy="20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分布式应用软件</a:t>
            </a:r>
            <a:r>
              <a:rPr lang="zh-CN" altLang="en-US" dirty="0" smtClean="0"/>
              <a:t>最大的特点就是：</a:t>
            </a:r>
            <a:r>
              <a:rPr lang="zh-CN" altLang="en-US" dirty="0" smtClean="0">
                <a:solidFill>
                  <a:srgbClr val="92D050"/>
                </a:solidFill>
              </a:rPr>
              <a:t>各组件会部署运行在不同的机器上，大家共同配合对外提供服务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那么如何保证分布式软件的一致性问题呢？比如：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各个模块组件的一些通用配置如何维护管理？要不要集中维护？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如果需要选举主角色</a:t>
            </a:r>
            <a:r>
              <a:rPr lang="en-US" altLang="zh-CN" dirty="0" smtClean="0"/>
              <a:t>,</a:t>
            </a:r>
            <a:r>
              <a:rPr lang="zh-CN" altLang="en-US" dirty="0" smtClean="0"/>
              <a:t>如何选举？如何实现自动主备切换？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某些核心状态信息如何在各个模块中保持同步一致？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分布式协调服务</a:t>
            </a:r>
            <a:endParaRPr lang="zh-CN" altLang="en-US" dirty="0"/>
          </a:p>
        </p:txBody>
      </p:sp>
      <p:pic>
        <p:nvPicPr>
          <p:cNvPr id="2050" name="Picture 2" descr="思考とは何か？思考の意味が5分でわかる！思考の3つの特徴 – 寿心理オフィ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12" y="3755920"/>
            <a:ext cx="3901567" cy="260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>
                <a:solidFill>
                  <a:srgbClr val="92D050"/>
                </a:solidFill>
              </a:rPr>
              <a:t>本质</a:t>
            </a:r>
            <a:r>
              <a:rPr lang="zh-CN" altLang="en-US" dirty="0"/>
              <a:t>上是一个</a:t>
            </a:r>
            <a:r>
              <a:rPr lang="zh-CN" altLang="en-US" dirty="0">
                <a:solidFill>
                  <a:srgbClr val="C00000"/>
                </a:solidFill>
              </a:rPr>
              <a:t>分布式的小文件存储系统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提供</a:t>
            </a:r>
            <a:r>
              <a:rPr lang="zh-CN" altLang="en-US" dirty="0"/>
              <a:t>基于类似于文件系统的目录树方式的数据存储，并且可以对树中的节点进行</a:t>
            </a:r>
            <a:r>
              <a:rPr lang="zh-CN" altLang="en-US" dirty="0" smtClean="0"/>
              <a:t>有效管理，从而</a:t>
            </a:r>
            <a:r>
              <a:rPr lang="zh-CN" altLang="en-US" dirty="0"/>
              <a:t>用来</a:t>
            </a:r>
            <a:r>
              <a:rPr lang="zh-CN" altLang="en-US" dirty="0">
                <a:solidFill>
                  <a:srgbClr val="92D050"/>
                </a:solidFill>
              </a:rPr>
              <a:t>维护和监控</a:t>
            </a:r>
            <a:r>
              <a:rPr lang="zh-CN" altLang="en-US" dirty="0"/>
              <a:t>你存储的数据的状态变化</a:t>
            </a:r>
            <a:r>
              <a:rPr lang="zh-CN" altLang="en-US" dirty="0" smtClean="0"/>
              <a:t>。通过</a:t>
            </a:r>
            <a:r>
              <a:rPr lang="zh-CN" altLang="en-US" dirty="0"/>
              <a:t>监控这些数据状态的变化，从而可以达到基于数据的集群管理。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409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755920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6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文件存储系统</a:t>
            </a:r>
            <a:r>
              <a:rPr lang="zh-CN" altLang="en-US" dirty="0" smtClean="0"/>
              <a:t>：存储文件数据的，文件系统，有目录树结构；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小</a:t>
            </a:r>
            <a:r>
              <a:rPr lang="zh-CN" altLang="en-US" dirty="0" smtClean="0">
                <a:solidFill>
                  <a:srgbClr val="C00000"/>
                </a:solidFill>
              </a:rPr>
              <a:t>文件</a:t>
            </a:r>
            <a:r>
              <a:rPr lang="zh-CN" altLang="en-US" dirty="0" smtClean="0"/>
              <a:t>存储系统：存储数据有容量限制；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分布式</a:t>
            </a:r>
            <a:r>
              <a:rPr lang="zh-CN" altLang="en-US" dirty="0" smtClean="0"/>
              <a:t>小文件存储系统：意味着</a:t>
            </a:r>
            <a:r>
              <a:rPr lang="en-US" altLang="zh-CN" dirty="0" smtClean="0"/>
              <a:t>zk</a:t>
            </a:r>
            <a:r>
              <a:rPr lang="zh-CN" altLang="en-US" dirty="0" smtClean="0"/>
              <a:t>自己也是分布式软件，多台机器存储。是标准的</a:t>
            </a:r>
            <a:r>
              <a:rPr lang="zh-CN" altLang="en-US" dirty="0" smtClean="0">
                <a:solidFill>
                  <a:srgbClr val="C00000"/>
                </a:solidFill>
              </a:rPr>
              <a:t>主从架构</a:t>
            </a:r>
            <a:r>
              <a:rPr lang="zh-CN" altLang="en-US" dirty="0" smtClean="0"/>
              <a:t>集群。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92D050"/>
                </a:solidFill>
              </a:rPr>
              <a:t>主角色：</a:t>
            </a:r>
            <a:r>
              <a:rPr lang="en-US" altLang="zh-CN" dirty="0" smtClean="0">
                <a:solidFill>
                  <a:srgbClr val="92D050"/>
                </a:solidFill>
              </a:rPr>
              <a:t>leader </a:t>
            </a:r>
            <a:r>
              <a:rPr lang="zh-CN" altLang="en-US" dirty="0" smtClean="0">
                <a:solidFill>
                  <a:srgbClr val="92D050"/>
                </a:solidFill>
              </a:rPr>
              <a:t>从角色：</a:t>
            </a:r>
            <a:r>
              <a:rPr lang="en-US" altLang="zh-CN" dirty="0" smtClean="0">
                <a:solidFill>
                  <a:srgbClr val="92D050"/>
                </a:solidFill>
              </a:rPr>
              <a:t>follower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3074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67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ooKeeper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07" y="410358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5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百度百科：数据</a:t>
            </a:r>
            <a:r>
              <a:rPr lang="zh-CN" altLang="en-US" dirty="0"/>
              <a:t>（</a:t>
            </a:r>
            <a:r>
              <a:rPr lang="en-US" altLang="zh-CN" dirty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事实或观察的结果</a:t>
            </a:r>
            <a:r>
              <a:rPr lang="zh-CN" altLang="en-US" dirty="0"/>
              <a:t>，是对</a:t>
            </a:r>
            <a:r>
              <a:rPr lang="zh-CN" altLang="en-US" dirty="0">
                <a:solidFill>
                  <a:srgbClr val="92D050"/>
                </a:solidFill>
              </a:rPr>
              <a:t>客观事物的逻辑</a:t>
            </a:r>
            <a:r>
              <a:rPr lang="zh-CN" altLang="en-US" dirty="0" smtClean="0">
                <a:solidFill>
                  <a:srgbClr val="92D050"/>
                </a:solidFill>
              </a:rPr>
              <a:t>归纳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维基百科：数据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data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通过观测得到的数字性的特征或信息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数据定义</a:t>
            </a:r>
            <a:endParaRPr kumimoji="1" lang="zh-CN" altLang="en-US" dirty="0"/>
          </a:p>
        </p:txBody>
      </p:sp>
      <p:pic>
        <p:nvPicPr>
          <p:cNvPr id="2" name="Picture 2" descr="https://upload.wikimedia.org/wikipedia/commons/thumb/6/6d/Data_types_-_en.svg/800px-Data_types_-_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27" y="2564433"/>
            <a:ext cx="4311503" cy="413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全局数据一致性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集群</a:t>
            </a:r>
            <a:r>
              <a:rPr lang="zh-CN" altLang="en-US" dirty="0"/>
              <a:t>中每个服务器保存一份相同的数据副本</a:t>
            </a:r>
            <a:r>
              <a:rPr lang="zh-CN" altLang="en-US" dirty="0" smtClean="0"/>
              <a:t>，客户端无论</a:t>
            </a:r>
            <a:r>
              <a:rPr lang="zh-CN" altLang="en-US" dirty="0"/>
              <a:t>连接到哪个服务器，展示的数据都是一致的，这是最重要的</a:t>
            </a:r>
            <a:r>
              <a:rPr lang="zh-CN" altLang="en-US" dirty="0" smtClean="0"/>
              <a:t>特征。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全局数据一致性</a:t>
            </a:r>
            <a:endParaRPr lang="zh-CN" altLang="en-US" dirty="0"/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91440" y="1457271"/>
            <a:ext cx="12006072" cy="266667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全局数据一致性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210312" y="1635972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0" y="1934636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4366607" y="1607378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0" y="1906041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 11"/>
          <p:cNvSpPr/>
          <p:nvPr/>
        </p:nvSpPr>
        <p:spPr>
          <a:xfrm>
            <a:off x="8331898" y="1635973"/>
            <a:ext cx="3438144" cy="222199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76" y="1934637"/>
            <a:ext cx="2738437" cy="15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2651760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客户端</a:t>
            </a:r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14" name="椭圆 13"/>
          <p:cNvSpPr/>
          <p:nvPr/>
        </p:nvSpPr>
        <p:spPr>
          <a:xfrm>
            <a:off x="7952232" y="5266944"/>
            <a:ext cx="1161288" cy="804672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客户端</a:t>
            </a:r>
            <a:r>
              <a:rPr lang="en-US" altLang="zh-CN" sz="1400" dirty="0" smtClean="0"/>
              <a:t>B</a:t>
            </a:r>
            <a:endParaRPr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4690116" y="608995"/>
            <a:ext cx="31146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ZK Service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2587752" y="3857964"/>
            <a:ext cx="640080" cy="1326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4" idx="0"/>
            <a:endCxn id="12" idx="2"/>
          </p:cNvCxnSpPr>
          <p:nvPr/>
        </p:nvCxnSpPr>
        <p:spPr>
          <a:xfrm flipV="1">
            <a:off x="8532876" y="3857965"/>
            <a:ext cx="1518094" cy="1408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4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92D050"/>
                </a:solidFill>
              </a:rPr>
              <a:t>读操作（</a:t>
            </a:r>
            <a:r>
              <a:rPr lang="zh-CN" altLang="en-US" dirty="0" smtClean="0">
                <a:solidFill>
                  <a:srgbClr val="C00000"/>
                </a:solidFill>
              </a:rPr>
              <a:t>非事务性</a:t>
            </a:r>
            <a:r>
              <a:rPr lang="zh-CN" altLang="en-US" dirty="0" smtClean="0">
                <a:solidFill>
                  <a:srgbClr val="92D050"/>
                </a:solidFill>
              </a:rPr>
              <a:t>操作）</a:t>
            </a:r>
            <a:r>
              <a:rPr lang="zh-CN" altLang="en-US" dirty="0" smtClean="0"/>
              <a:t>：主从角色都可以直接处理读操作，直接返回结果给客户端；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92D050"/>
                </a:solidFill>
              </a:rPr>
              <a:t>写操作（</a:t>
            </a:r>
            <a:r>
              <a:rPr lang="zh-CN" altLang="en-US" dirty="0" smtClean="0">
                <a:solidFill>
                  <a:srgbClr val="C00000"/>
                </a:solidFill>
              </a:rPr>
              <a:t>事务性</a:t>
            </a:r>
            <a:r>
              <a:rPr lang="zh-CN" altLang="en-US" dirty="0" smtClean="0">
                <a:solidFill>
                  <a:srgbClr val="92D050"/>
                </a:solidFill>
              </a:rPr>
              <a:t>操作）</a:t>
            </a:r>
            <a:r>
              <a:rPr lang="zh-CN" altLang="en-US" dirty="0" smtClean="0"/>
              <a:t>：如果从角色接收到写操作，内部转发给</a:t>
            </a:r>
            <a:r>
              <a:rPr lang="en-US" altLang="zh-CN" dirty="0" smtClean="0"/>
              <a:t>leader,</a:t>
            </a:r>
            <a:r>
              <a:rPr lang="zh-CN" altLang="en-US" dirty="0" smtClean="0"/>
              <a:t>由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全局统一编号，顺序执行。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全局数据一致性</a:t>
            </a:r>
            <a:endParaRPr lang="zh-CN" altLang="en-US" dirty="0"/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3308054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如何保证全局数据一致性呢？</a:t>
            </a:r>
            <a:endParaRPr lang="en-US" altLang="zh-CN" dirty="0" smtClean="0"/>
          </a:p>
          <a:p>
            <a:r>
              <a:rPr lang="zh-CN" altLang="en-US" dirty="0" smtClean="0"/>
              <a:t>客户端的所有操作分为两类：读操作、写操作，如何保证操作同步继而保证数据同步？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全局</a:t>
            </a:r>
            <a:r>
              <a:rPr lang="zh-CN" altLang="en-US" dirty="0" smtClean="0"/>
              <a:t>数据一致性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2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集群架构与角色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集群是标准的</a:t>
            </a:r>
            <a:r>
              <a:rPr lang="zh-CN" altLang="en-US" dirty="0" smtClean="0">
                <a:solidFill>
                  <a:srgbClr val="C00000"/>
                </a:solidFill>
              </a:rPr>
              <a:t>主从架构</a:t>
            </a:r>
            <a:r>
              <a:rPr lang="zh-CN" altLang="en-US" dirty="0" smtClean="0"/>
              <a:t>集群。</a:t>
            </a:r>
            <a:endParaRPr lang="en-US" altLang="zh-CN" dirty="0" smtClean="0"/>
          </a:p>
          <a:p>
            <a:r>
              <a:rPr lang="zh-CN" altLang="en-US" dirty="0"/>
              <a:t>主角</a:t>
            </a:r>
            <a:r>
              <a:rPr lang="zh-CN" altLang="en-US" dirty="0" smtClean="0"/>
              <a:t>色</a:t>
            </a:r>
            <a:r>
              <a:rPr lang="en-US" altLang="zh-CN" dirty="0" smtClean="0"/>
              <a:t>leader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事务请求（写操作）的唯一调度和处理者</a:t>
            </a:r>
            <a:r>
              <a:rPr lang="zh-CN" altLang="en-US" dirty="0"/>
              <a:t>，保证集群事务处理的顺序性；</a:t>
            </a:r>
          </a:p>
          <a:p>
            <a:pPr marL="0" indent="0">
              <a:buNone/>
            </a:pPr>
            <a:r>
              <a:rPr lang="zh-CN" altLang="en-US" dirty="0"/>
              <a:t>集群内部各个服务器的调度</a:t>
            </a:r>
            <a:r>
              <a:rPr lang="zh-CN" altLang="en-US" dirty="0" smtClean="0"/>
              <a:t>者</a:t>
            </a:r>
            <a:r>
              <a:rPr lang="en-US" altLang="zh-CN" dirty="0" smtClean="0"/>
              <a:t>;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create</a:t>
            </a:r>
            <a:r>
              <a:rPr lang="zh-CN" altLang="en-US" dirty="0"/>
              <a:t>，</a:t>
            </a:r>
            <a:r>
              <a:rPr lang="en-US" altLang="zh-CN" dirty="0"/>
              <a:t>setData</a:t>
            </a:r>
            <a:r>
              <a:rPr lang="zh-CN" altLang="en-US" dirty="0"/>
              <a:t>，</a:t>
            </a:r>
            <a:r>
              <a:rPr lang="en-US" altLang="zh-CN" dirty="0"/>
              <a:t>delete</a:t>
            </a:r>
            <a:r>
              <a:rPr lang="zh-CN" altLang="en-US" dirty="0"/>
              <a:t>等有写操作的请求，则需要统一转发给</a:t>
            </a:r>
            <a:r>
              <a:rPr lang="en-US" altLang="zh-CN" dirty="0"/>
              <a:t>leader</a:t>
            </a:r>
            <a:r>
              <a:rPr lang="zh-CN" altLang="en-US" dirty="0"/>
              <a:t>处理，</a:t>
            </a:r>
            <a:r>
              <a:rPr lang="en-US" altLang="zh-CN" dirty="0"/>
              <a:t>leader</a:t>
            </a:r>
            <a:r>
              <a:rPr lang="zh-CN" altLang="en-US" dirty="0"/>
              <a:t>需要决定编号、执行操作，这个过程称为一个</a:t>
            </a:r>
            <a:r>
              <a:rPr lang="zh-CN" altLang="en-US" dirty="0" smtClean="0"/>
              <a:t>事务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集群架构与角色</a:t>
            </a:r>
            <a:endParaRPr lang="zh-CN" altLang="en-US" dirty="0"/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集群是标准的</a:t>
            </a:r>
            <a:r>
              <a:rPr lang="zh-CN" altLang="en-US" dirty="0" smtClean="0">
                <a:solidFill>
                  <a:srgbClr val="C00000"/>
                </a:solidFill>
              </a:rPr>
              <a:t>主从架构</a:t>
            </a:r>
            <a:r>
              <a:rPr lang="zh-CN" altLang="en-US" dirty="0" smtClean="0"/>
              <a:t>集群。</a:t>
            </a:r>
            <a:endParaRPr lang="en-US" altLang="zh-CN" dirty="0" smtClean="0"/>
          </a:p>
          <a:p>
            <a:r>
              <a:rPr lang="zh-CN" altLang="en-US" dirty="0" smtClean="0"/>
              <a:t>从角色</a:t>
            </a:r>
            <a:r>
              <a:rPr lang="en-US" altLang="zh-CN" dirty="0" smtClean="0"/>
              <a:t>follower</a:t>
            </a:r>
          </a:p>
          <a:p>
            <a:pPr marL="0" indent="0">
              <a:buNone/>
            </a:pPr>
            <a:r>
              <a:rPr lang="zh-CN" altLang="en-US" dirty="0"/>
              <a:t>处理客户端非事务（读操作）请求，转发事务请求</a:t>
            </a:r>
            <a:r>
              <a:rPr lang="zh-CN" altLang="en-US" dirty="0" smtClean="0"/>
              <a:t>给</a:t>
            </a:r>
            <a:r>
              <a:rPr lang="en-US" altLang="zh-CN" dirty="0" smtClean="0"/>
              <a:t>leader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参与集群</a:t>
            </a:r>
            <a:r>
              <a:rPr lang="en-US" altLang="zh-CN" dirty="0"/>
              <a:t>Leader</a:t>
            </a:r>
            <a:r>
              <a:rPr lang="zh-CN" altLang="en-US" dirty="0"/>
              <a:t>选举投票。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集群架构与角色</a:t>
            </a:r>
            <a:endParaRPr lang="zh-CN" altLang="en-US" dirty="0"/>
          </a:p>
        </p:txBody>
      </p:sp>
      <p:pic>
        <p:nvPicPr>
          <p:cNvPr id="8" name="Picture 4" descr="ZooKeeper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79" y="4697942"/>
            <a:ext cx="57150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观察</a:t>
            </a:r>
            <a:r>
              <a:rPr lang="zh-CN" altLang="en-US" dirty="0"/>
              <a:t>者</a:t>
            </a:r>
            <a:r>
              <a:rPr lang="zh-CN" altLang="en-US" dirty="0" smtClean="0"/>
              <a:t>角色</a:t>
            </a:r>
            <a:r>
              <a:rPr lang="en-US" altLang="zh-CN" dirty="0" smtClean="0">
                <a:solidFill>
                  <a:srgbClr val="C00000"/>
                </a:solidFill>
              </a:rPr>
              <a:t>Observer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zh-CN" altLang="en-US" dirty="0">
                <a:solidFill>
                  <a:srgbClr val="C00000"/>
                </a:solidFill>
              </a:rPr>
              <a:t>可选角色），</a:t>
            </a:r>
            <a:r>
              <a:rPr lang="zh-CN" altLang="en-US" dirty="0">
                <a:solidFill>
                  <a:schemeClr val="tx1"/>
                </a:solidFill>
              </a:rPr>
              <a:t>通常用于在不影响集群事务处理能力的前提下</a:t>
            </a:r>
            <a:r>
              <a:rPr lang="zh-CN" altLang="en-US" dirty="0">
                <a:solidFill>
                  <a:srgbClr val="92D050"/>
                </a:solidFill>
              </a:rPr>
              <a:t>提升集群的非事务处理能力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/>
          </a:p>
          <a:p>
            <a:r>
              <a:rPr lang="zh-CN" altLang="en-US" dirty="0" smtClean="0"/>
              <a:t>对于</a:t>
            </a:r>
            <a:r>
              <a:rPr lang="zh-CN" altLang="en-US" dirty="0"/>
              <a:t>非事务请求可以进行独立处理，对于事务请求，则会转发</a:t>
            </a:r>
            <a:r>
              <a:rPr lang="zh-CN" altLang="en-US" dirty="0" smtClean="0"/>
              <a:t>给</a:t>
            </a:r>
            <a:r>
              <a:rPr lang="en-US" altLang="zh-CN" dirty="0" smtClean="0"/>
              <a:t>leader</a:t>
            </a:r>
            <a:r>
              <a:rPr lang="zh-CN" altLang="en-US" dirty="0" smtClean="0"/>
              <a:t>进行处理</a:t>
            </a:r>
            <a:r>
              <a:rPr lang="en-US" altLang="zh-CN" dirty="0" smtClean="0"/>
              <a:t>;</a:t>
            </a:r>
            <a:endParaRPr lang="zh-CN" altLang="en-US" dirty="0"/>
          </a:p>
          <a:p>
            <a:r>
              <a:rPr lang="zh-CN" altLang="en-US" dirty="0">
                <a:solidFill>
                  <a:srgbClr val="92D050"/>
                </a:solidFill>
              </a:rPr>
              <a:t>不会参与任何形式的投票</a:t>
            </a:r>
            <a:r>
              <a:rPr lang="zh-CN" altLang="en-US" dirty="0"/>
              <a:t>只提供非事务服务</a:t>
            </a:r>
            <a:r>
              <a:rPr lang="zh-CN" altLang="en-US" dirty="0" smtClean="0"/>
              <a:t>，通俗来说，</a:t>
            </a:r>
            <a:r>
              <a:rPr lang="en-US" altLang="zh-CN" dirty="0" smtClean="0"/>
              <a:t>observer</a:t>
            </a:r>
            <a:r>
              <a:rPr lang="zh-CN" altLang="en-US" dirty="0" smtClean="0"/>
              <a:t>是被“剥夺政治权利终身”的</a:t>
            </a:r>
            <a:r>
              <a:rPr lang="en-US" altLang="zh-CN" dirty="0" smtClean="0"/>
              <a:t>follower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Zookeeper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集群架构与角色</a:t>
            </a:r>
            <a:endParaRPr lang="zh-CN" altLang="en-US" dirty="0"/>
          </a:p>
        </p:txBody>
      </p:sp>
      <p:pic>
        <p:nvPicPr>
          <p:cNvPr id="5122" name="Picture 2" descr="Zookeeper使用- 知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15" y="3755920"/>
            <a:ext cx="4191127" cy="26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0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集群搭建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0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数据是指对</a:t>
            </a:r>
            <a:r>
              <a:rPr lang="zh-CN" altLang="en-US" dirty="0">
                <a:solidFill>
                  <a:srgbClr val="92D050"/>
                </a:solidFill>
              </a:rPr>
              <a:t>客观事件进行记录并可以鉴别的符号</a:t>
            </a:r>
            <a:r>
              <a:rPr lang="zh-CN" altLang="en-US" dirty="0"/>
              <a:t>，是对客观事物的性质、状态以及相互关系等进行记载的物理符号或这些物理符号的组合。它是可识别的、抽象的符号。</a:t>
            </a:r>
          </a:p>
          <a:p>
            <a:r>
              <a:rPr lang="zh-CN" altLang="en-US" dirty="0"/>
              <a:t>它不仅指狭义上的</a:t>
            </a:r>
            <a:r>
              <a:rPr lang="zh-CN" altLang="en-US" dirty="0">
                <a:solidFill>
                  <a:srgbClr val="92D050"/>
                </a:solidFill>
              </a:rPr>
              <a:t>数字</a:t>
            </a:r>
            <a:r>
              <a:rPr lang="zh-CN" altLang="en-US" dirty="0"/>
              <a:t>，还可以是具有一定意义的</a:t>
            </a:r>
            <a:r>
              <a:rPr lang="zh-CN" altLang="en-US" dirty="0">
                <a:solidFill>
                  <a:srgbClr val="92D050"/>
                </a:solidFill>
              </a:rPr>
              <a:t>文字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字母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数字符号的组合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图形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图像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视频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92D050"/>
                </a:solidFill>
              </a:rPr>
              <a:t>音频</a:t>
            </a:r>
            <a:r>
              <a:rPr lang="zh-CN" altLang="en-US" dirty="0"/>
              <a:t>等，也是客观事物的属性、数量、位置及其相互关系的抽象表示。例如，“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2…”</a:t>
            </a:r>
            <a:r>
              <a:rPr lang="zh-CN" altLang="en-US" dirty="0"/>
              <a:t>、“阴、雨</a:t>
            </a:r>
            <a:r>
              <a:rPr lang="zh-CN" altLang="en-US"/>
              <a:t>、</a:t>
            </a:r>
            <a:r>
              <a:rPr lang="zh-CN" altLang="en-US" smtClean="0"/>
              <a:t>下降”</a:t>
            </a:r>
            <a:r>
              <a:rPr lang="zh-CN" altLang="en-US" dirty="0"/>
              <a:t>、“学生的档案记录、货物的运输情况”等都是数据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数据是什么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6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集群</a:t>
            </a:r>
            <a:r>
              <a:rPr lang="zh-CN" altLang="en-US" dirty="0"/>
              <a:t>搭建指的</a:t>
            </a:r>
            <a:r>
              <a:rPr lang="zh-CN" altLang="en-US" dirty="0" smtClean="0"/>
              <a:t>是</a:t>
            </a:r>
            <a:r>
              <a:rPr lang="en-US" altLang="zh-CN" dirty="0" smtClean="0">
                <a:solidFill>
                  <a:srgbClr val="C00000"/>
                </a:solidFill>
              </a:rPr>
              <a:t>zk</a:t>
            </a:r>
            <a:r>
              <a:rPr lang="zh-CN" altLang="en-US" dirty="0" smtClean="0">
                <a:solidFill>
                  <a:srgbClr val="C00000"/>
                </a:solidFill>
              </a:rPr>
              <a:t>分布式</a:t>
            </a:r>
            <a:r>
              <a:rPr lang="zh-CN" altLang="en-US" dirty="0">
                <a:solidFill>
                  <a:srgbClr val="C00000"/>
                </a:solidFill>
              </a:rPr>
              <a:t>模式</a:t>
            </a:r>
            <a:r>
              <a:rPr lang="zh-CN" altLang="en-US" dirty="0" smtClean="0">
                <a:solidFill>
                  <a:srgbClr val="C00000"/>
                </a:solidFill>
              </a:rPr>
              <a:t>安装</a:t>
            </a:r>
            <a:r>
              <a:rPr lang="zh-CN" altLang="en-US" dirty="0" smtClean="0"/>
              <a:t>，与之对应的是单机版安装，通常用于测试体验。</a:t>
            </a:r>
            <a:endParaRPr lang="en-US" altLang="zh-CN" dirty="0" smtClean="0"/>
          </a:p>
          <a:p>
            <a:r>
              <a:rPr lang="en-US" altLang="zh-CN" dirty="0" smtClean="0"/>
              <a:t>zk</a:t>
            </a:r>
            <a:r>
              <a:rPr lang="zh-CN" altLang="en-US" dirty="0" smtClean="0"/>
              <a:t>集群通常</a:t>
            </a:r>
            <a:r>
              <a:rPr lang="zh-CN" altLang="en-US" dirty="0"/>
              <a:t>由</a:t>
            </a:r>
            <a:r>
              <a:rPr lang="en-US" altLang="zh-CN" dirty="0">
                <a:solidFill>
                  <a:srgbClr val="C00000"/>
                </a:solidFill>
              </a:rPr>
              <a:t>2n+1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 smtClean="0"/>
              <a:t>组成（</a:t>
            </a:r>
            <a:r>
              <a:rPr lang="zh-CN" altLang="en-US" dirty="0" smtClean="0">
                <a:solidFill>
                  <a:srgbClr val="C00000"/>
                </a:solidFill>
              </a:rPr>
              <a:t>奇数</a:t>
            </a:r>
            <a:r>
              <a:rPr lang="zh-CN" altLang="en-US" dirty="0" smtClean="0"/>
              <a:t>）。</a:t>
            </a:r>
            <a:r>
              <a:rPr lang="zh-CN" altLang="en-US" dirty="0"/>
              <a:t>这是因为为了</a:t>
            </a:r>
            <a:r>
              <a:rPr lang="zh-CN" altLang="en-US" dirty="0" smtClean="0"/>
              <a:t>保证</a:t>
            </a:r>
            <a:r>
              <a:rPr lang="en-US" altLang="zh-CN" dirty="0" smtClean="0"/>
              <a:t>zk</a:t>
            </a:r>
            <a:r>
              <a:rPr lang="zh-CN" altLang="en-US" dirty="0" smtClean="0"/>
              <a:t>内部</a:t>
            </a:r>
            <a:r>
              <a:rPr lang="en-US" altLang="zh-CN" dirty="0" smtClean="0"/>
              <a:t>leader</a:t>
            </a:r>
            <a:r>
              <a:rPr lang="zh-CN" altLang="en-US" dirty="0"/>
              <a:t>选举（</a:t>
            </a:r>
            <a:r>
              <a:rPr lang="zh-CN" altLang="en-US" dirty="0">
                <a:solidFill>
                  <a:srgbClr val="C00000"/>
                </a:solidFill>
              </a:rPr>
              <a:t>基于</a:t>
            </a:r>
            <a:r>
              <a:rPr lang="en-US" altLang="zh-CN" dirty="0">
                <a:solidFill>
                  <a:srgbClr val="C00000"/>
                </a:solidFill>
              </a:rPr>
              <a:t>Paxos</a:t>
            </a:r>
            <a:r>
              <a:rPr lang="zh-CN" altLang="en-US" dirty="0">
                <a:solidFill>
                  <a:srgbClr val="C00000"/>
                </a:solidFill>
              </a:rPr>
              <a:t>算法的实现</a:t>
            </a:r>
            <a:r>
              <a:rPr lang="zh-CN" altLang="en-US" dirty="0"/>
              <a:t>）能过得到多数的</a:t>
            </a:r>
            <a:r>
              <a:rPr lang="zh-CN" altLang="en-US" dirty="0" smtClean="0"/>
              <a:t>支持（选举过半），</a:t>
            </a:r>
            <a:r>
              <a:rPr lang="zh-CN" altLang="en-US" dirty="0"/>
              <a:t>所以</a:t>
            </a:r>
            <a:r>
              <a:rPr lang="en-US" altLang="zh-CN" dirty="0"/>
              <a:t>ZooKeeper</a:t>
            </a:r>
            <a:r>
              <a:rPr lang="zh-CN" altLang="en-US" dirty="0"/>
              <a:t>集群的数量一般为奇数。</a:t>
            </a:r>
          </a:p>
          <a:p>
            <a:r>
              <a:rPr lang="en-US" altLang="zh-CN" dirty="0" smtClean="0"/>
              <a:t>zk</a:t>
            </a:r>
            <a:r>
              <a:rPr lang="zh-CN" altLang="en-US" dirty="0" smtClean="0"/>
              <a:t>运行</a:t>
            </a:r>
            <a:r>
              <a:rPr lang="zh-CN" altLang="en-US" dirty="0"/>
              <a:t>需要</a:t>
            </a:r>
            <a:r>
              <a:rPr lang="en-US" altLang="zh-CN" dirty="0"/>
              <a:t>java</a:t>
            </a:r>
            <a:r>
              <a:rPr lang="zh-CN" altLang="en-US" dirty="0"/>
              <a:t>环境，所以需要</a:t>
            </a:r>
            <a:r>
              <a:rPr lang="zh-CN" altLang="en-US" dirty="0">
                <a:solidFill>
                  <a:srgbClr val="C00000"/>
                </a:solidFill>
              </a:rPr>
              <a:t>提前</a:t>
            </a:r>
            <a:r>
              <a:rPr lang="zh-CN" altLang="en-US" dirty="0" smtClean="0">
                <a:solidFill>
                  <a:srgbClr val="C00000"/>
                </a:solidFill>
              </a:rPr>
              <a:t>安装</a:t>
            </a:r>
            <a:r>
              <a:rPr lang="en-US" altLang="zh-CN" dirty="0" smtClean="0">
                <a:solidFill>
                  <a:srgbClr val="C00000"/>
                </a:solidFill>
              </a:rPr>
              <a:t>JDK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本课程安装</a:t>
            </a:r>
            <a:r>
              <a:rPr lang="en-US" altLang="zh-CN" dirty="0" smtClean="0">
                <a:solidFill>
                  <a:srgbClr val="92D050"/>
                </a:solidFill>
              </a:rPr>
              <a:t>leader + follower</a:t>
            </a:r>
            <a:r>
              <a:rPr lang="zh-CN" altLang="en-US" dirty="0"/>
              <a:t>模式的</a:t>
            </a:r>
            <a:r>
              <a:rPr lang="zh-CN" altLang="en-US" dirty="0" smtClean="0"/>
              <a:t>集群。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5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安装</a:t>
            </a:r>
            <a:r>
              <a:rPr lang="en-US" altLang="zh-CN" dirty="0" smtClean="0"/>
              <a:t>zk</a:t>
            </a:r>
            <a:r>
              <a:rPr lang="zh-CN" altLang="en-US" dirty="0" smtClean="0"/>
              <a:t>软件之前，需要保证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台机器基础环境一致、准确。（详见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课程）</a:t>
            </a:r>
            <a:endParaRPr lang="en-US" altLang="zh-CN" dirty="0" smtClean="0"/>
          </a:p>
          <a:p>
            <a:r>
              <a:rPr lang="en-US" altLang="zh-CN" dirty="0"/>
              <a:t>IP</a:t>
            </a:r>
          </a:p>
          <a:p>
            <a:r>
              <a:rPr lang="zh-CN" altLang="en-US" dirty="0"/>
              <a:t>主机名</a:t>
            </a:r>
          </a:p>
          <a:p>
            <a:r>
              <a:rPr lang="en-US" altLang="zh-CN" dirty="0"/>
              <a:t>hosts</a:t>
            </a:r>
            <a:r>
              <a:rPr lang="zh-CN" altLang="en-US" dirty="0"/>
              <a:t>映射</a:t>
            </a:r>
          </a:p>
          <a:p>
            <a:r>
              <a:rPr lang="zh-CN" altLang="en-US" dirty="0"/>
              <a:t>防火墙关闭</a:t>
            </a:r>
          </a:p>
          <a:p>
            <a:r>
              <a:rPr lang="zh-CN" altLang="en-US" dirty="0"/>
              <a:t>时间同步</a:t>
            </a:r>
          </a:p>
          <a:p>
            <a:r>
              <a:rPr lang="en-US" altLang="zh-CN" dirty="0"/>
              <a:t>ssh</a:t>
            </a:r>
            <a:r>
              <a:rPr lang="zh-CN" altLang="en-US" dirty="0"/>
              <a:t>免密登录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服务器基础环境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3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台机器都需要安装且配置好环境</a:t>
            </a:r>
            <a:r>
              <a:rPr lang="zh-CN" altLang="en-US" dirty="0"/>
              <a:t>变量。（详见</a:t>
            </a:r>
            <a:r>
              <a:rPr lang="en-US" altLang="zh-CN" dirty="0"/>
              <a:t>Linux</a:t>
            </a:r>
            <a:r>
              <a:rPr lang="zh-CN" altLang="en-US" dirty="0"/>
              <a:t>课程）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Step2:JDK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2997379" y="2175469"/>
            <a:ext cx="6176599" cy="452431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上传安装包到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jdk-8u65-linux-x64.tar.gz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解压到当前目录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jdk-8u65-linux-x64.tar.gz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删除红色安装包（可选）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rm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-rf jdk-8u65-linux-x64.tar.gz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配置环境变量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      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#G + o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=/export/server/jdk1.8.0_65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/bin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export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CLASSPATH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=.: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/lib/dt.jar: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$JAVA_HOME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/lib/tools.jar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重新价值环境变量文件 让配置生效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source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/etc/profile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java -version 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version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"1.8.0_65"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Java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TM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SE Runtime Environment (build 1.8.0_65-b17)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Java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HotSpot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(TM) 64-Bit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Server VM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(build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25.65-b01, mixed mode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5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node1</a:t>
            </a:r>
            <a:r>
              <a:rPr lang="zh-CN" altLang="en-US" dirty="0" smtClean="0"/>
              <a:t>上传安装包、解压、修改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Step3:</a:t>
            </a:r>
            <a:r>
              <a:rPr lang="zh-CN" altLang="en-US" dirty="0" smtClean="0"/>
              <a:t>修改</a:t>
            </a:r>
            <a:r>
              <a:rPr lang="en-US" altLang="zh-CN" dirty="0" smtClean="0"/>
              <a:t>zk</a:t>
            </a:r>
            <a:r>
              <a:rPr lang="zh-CN" altLang="en-US" dirty="0" smtClean="0"/>
              <a:t>配置文件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5705" y="2422357"/>
            <a:ext cx="5571048" cy="397031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zookeeper-3.4.6.tar.gz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 解压 重命名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tar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zxvf zookeeper-3.4.6.tar.gz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zookeeper-3.4.6/ zookeeper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修改配置文件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#zk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默认加载的配置文件是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zoo.cfg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因此需要针对模板进行修改。保证名字正确。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zookeeper/conf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zoo_sample.cfg 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vi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zoo.cfg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=/export/data/zkdata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文件最后添加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2888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心跳端口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3888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选举端口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=node1:2888:3888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=node2:2888:3888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server.3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=node3:2888:3888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6281929" y="3992017"/>
            <a:ext cx="5571048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在每台机器的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dataDir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指定的目录下创建一个文件 名字叫做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#myid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里面的数字就是该台机器上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编号。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server.N  N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的数字就是编号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conf]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 &gt;/export/data/zkdata/myid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scp</a:t>
            </a:r>
            <a:r>
              <a:rPr lang="zh-CN" altLang="en-US" dirty="0" smtClean="0"/>
              <a:t>安装包到</a:t>
            </a:r>
            <a:r>
              <a:rPr lang="en-US" altLang="zh-CN" dirty="0" smtClean="0"/>
              <a:t>node2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node3,</a:t>
            </a:r>
            <a:r>
              <a:rPr lang="zh-CN" altLang="en-US" dirty="0" smtClean="0"/>
              <a:t>并</a:t>
            </a:r>
            <a:r>
              <a:rPr lang="zh-CN" altLang="en-US" dirty="0" smtClean="0">
                <a:solidFill>
                  <a:srgbClr val="C00000"/>
                </a:solidFill>
              </a:rPr>
              <a:t>修改</a:t>
            </a:r>
            <a:r>
              <a:rPr lang="en-US" altLang="zh-CN" dirty="0" smtClean="0">
                <a:solidFill>
                  <a:srgbClr val="C00000"/>
                </a:solidFill>
              </a:rPr>
              <a:t>node2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node3 myid</a:t>
            </a:r>
            <a:r>
              <a:rPr lang="zh-CN" altLang="en-US" dirty="0" smtClean="0">
                <a:solidFill>
                  <a:srgbClr val="C00000"/>
                </a:solidFill>
              </a:rPr>
              <a:t>配置文件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Step4:</a:t>
            </a:r>
            <a:r>
              <a:rPr lang="zh-CN" altLang="en-US" dirty="0" smtClean="0"/>
              <a:t>同步</a:t>
            </a:r>
            <a:r>
              <a:rPr lang="en-US" altLang="zh-CN" dirty="0" smtClean="0"/>
              <a:t>zk</a:t>
            </a:r>
            <a:r>
              <a:rPr lang="zh-CN" altLang="en-US" dirty="0" smtClean="0"/>
              <a:t>安装包、修改配置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23337"/>
            <a:ext cx="5571048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#node1 scp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安装包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/export/server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node2: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 zookeeper/ node3: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$PWD</a:t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node2 node3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[root@node2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 &gt; /export/data/zkdata/myid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/export/data/zkdata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 &gt; /export/data/zkdata/myid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需要在每</a:t>
            </a:r>
            <a:r>
              <a:rPr lang="zh-CN" altLang="en-US" dirty="0"/>
              <a:t>台机器</a:t>
            </a:r>
            <a:r>
              <a:rPr lang="zh-CN" altLang="en-US" dirty="0" smtClean="0"/>
              <a:t>上分别单独</a:t>
            </a:r>
            <a:r>
              <a:rPr lang="zh-CN" altLang="en-US" dirty="0"/>
              <a:t>启动服务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Step5:zk</a:t>
            </a:r>
            <a:r>
              <a:rPr lang="zh-CN" altLang="en-US" dirty="0" smtClean="0"/>
              <a:t>集群启停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00155" y="3159913"/>
            <a:ext cx="5571048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在哪个目录执行启动命令 默认启动日志就生成当前路径下 叫做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zookeeper.out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start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节点状态查看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3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台都启动完毕之后查看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status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节点服务关闭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/export/server/zookeeper/bin/zkServer.sh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stop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启动之后，会有一个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进程存在，进程名叫做：</a:t>
            </a:r>
            <a:r>
              <a:rPr lang="en-US" altLang="zh-CN" dirty="0" smtClean="0">
                <a:solidFill>
                  <a:srgbClr val="C00000"/>
                </a:solidFill>
              </a:rPr>
              <a:t>QuorumPeerMain</a:t>
            </a:r>
            <a:r>
              <a:rPr lang="zh-CN" altLang="en-US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jps</a:t>
            </a:r>
            <a:r>
              <a:rPr lang="zh-CN" altLang="en-US" dirty="0" smtClean="0">
                <a:solidFill>
                  <a:srgbClr val="C00000"/>
                </a:solidFill>
              </a:rPr>
              <a:t>查看</a:t>
            </a:r>
            <a:r>
              <a:rPr lang="en-US" altLang="zh-CN" dirty="0" smtClean="0">
                <a:solidFill>
                  <a:srgbClr val="C00000"/>
                </a:solidFill>
              </a:rPr>
              <a:t>java</a:t>
            </a:r>
            <a:r>
              <a:rPr lang="zh-CN" altLang="en-US" dirty="0" smtClean="0">
                <a:solidFill>
                  <a:srgbClr val="C00000"/>
                </a:solidFill>
              </a:rPr>
              <a:t>进程）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整个集群启动成功完毕之后，可以使用</a:t>
            </a:r>
            <a:r>
              <a:rPr lang="en-US" altLang="zh-CN" dirty="0" smtClean="0">
                <a:solidFill>
                  <a:schemeClr val="tx1"/>
                </a:solidFill>
              </a:rPr>
              <a:t>bin/</a:t>
            </a:r>
            <a:r>
              <a:rPr lang="en-US" altLang="zh-CN" dirty="0" smtClean="0">
                <a:solidFill>
                  <a:srgbClr val="FF0000"/>
                </a:solidFill>
              </a:rPr>
              <a:t>zkServer.sh  status</a:t>
            </a:r>
            <a:r>
              <a:rPr lang="zh-CN" altLang="en-US" dirty="0" smtClean="0">
                <a:solidFill>
                  <a:schemeClr val="tx1"/>
                </a:solidFill>
              </a:rPr>
              <a:t>查看进程状态，角色类型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如果发现进程</a:t>
            </a:r>
            <a:r>
              <a:rPr lang="zh-CN" altLang="en-US" dirty="0">
                <a:solidFill>
                  <a:schemeClr val="tx1"/>
                </a:solidFill>
              </a:rPr>
              <a:t>不</a:t>
            </a:r>
            <a:r>
              <a:rPr lang="zh-CN" altLang="en-US" dirty="0" smtClean="0">
                <a:solidFill>
                  <a:schemeClr val="tx1"/>
                </a:solidFill>
              </a:rPr>
              <a:t>存在，或者状态异常，可以根据日志排查。默认日志在执行启动命令的路径下生成</a:t>
            </a:r>
            <a:r>
              <a:rPr lang="en-US" altLang="zh-CN" dirty="0" err="1" smtClean="0">
                <a:solidFill>
                  <a:srgbClr val="C00000"/>
                </a:solidFill>
              </a:rPr>
              <a:t>zookeeper.out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Step6:zk</a:t>
            </a:r>
            <a:r>
              <a:rPr lang="zh-CN" altLang="en-US" dirty="0" smtClean="0"/>
              <a:t>进程、状态、日志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28" y="3186539"/>
            <a:ext cx="785690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编写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脚本，实现在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执行脚本，</a:t>
            </a:r>
            <a:r>
              <a:rPr lang="en-US" altLang="zh-CN" dirty="0" smtClean="0">
                <a:solidFill>
                  <a:srgbClr val="C00000"/>
                </a:solidFill>
              </a:rPr>
              <a:t>shell</a:t>
            </a:r>
            <a:r>
              <a:rPr lang="zh-CN" altLang="en-US" dirty="0" smtClean="0">
                <a:solidFill>
                  <a:srgbClr val="C00000"/>
                </a:solidFill>
              </a:rPr>
              <a:t>脚本</a:t>
            </a:r>
            <a:r>
              <a:rPr lang="en-US" altLang="zh-CN" dirty="0" smtClean="0">
                <a:solidFill>
                  <a:srgbClr val="C00000"/>
                </a:solidFill>
              </a:rPr>
              <a:t>ssh</a:t>
            </a:r>
            <a:r>
              <a:rPr lang="zh-CN" altLang="en-US" dirty="0" smtClean="0">
                <a:solidFill>
                  <a:srgbClr val="C00000"/>
                </a:solidFill>
              </a:rPr>
              <a:t>到各个机器启停</a:t>
            </a:r>
            <a:r>
              <a:rPr lang="en-US" altLang="zh-CN" dirty="0" smtClean="0">
                <a:solidFill>
                  <a:srgbClr val="C00000"/>
                </a:solidFill>
              </a:rPr>
              <a:t>zk</a:t>
            </a:r>
            <a:r>
              <a:rPr lang="zh-CN" altLang="en-US" dirty="0" smtClean="0">
                <a:solidFill>
                  <a:srgbClr val="C00000"/>
                </a:solidFill>
              </a:rPr>
              <a:t>服务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前提：配置好</a:t>
            </a:r>
            <a:r>
              <a:rPr lang="en-US" altLang="zh-CN" dirty="0" smtClean="0"/>
              <a:t>ssh</a:t>
            </a:r>
            <a:r>
              <a:rPr lang="zh-CN" altLang="en-US" dirty="0"/>
              <a:t>免</a:t>
            </a:r>
            <a:r>
              <a:rPr lang="zh-CN" altLang="en-US" dirty="0" smtClean="0"/>
              <a:t>密登录。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集群部署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shell</a:t>
            </a:r>
            <a:r>
              <a:rPr lang="zh-CN" altLang="en-US" dirty="0" smtClean="0"/>
              <a:t>脚本一键启停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79" y="2894737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startZk.sh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"source /etc/profile;/export/server/zookeeper/bin/zkServer.sh start"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</a:t>
            </a:r>
            <a:r>
              <a:rPr lang="en-US" altLang="zh-CN" sz="1200" dirty="0" smtClean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4793641"/>
            <a:ext cx="5459797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vim stopZk.sh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!/bin/bash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=(node1 node2 node3)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host in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$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{hosts[*]}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</a:t>
            </a:r>
            <a:b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$host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"/export/server/zookeeper/bin/zkServer.sh stop"</a:t>
            </a:r>
            <a:b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done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数据模型、监听机制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在结构上和标准文件系统的非常相似，拥有一个层次的命名空间，都是采用</a:t>
            </a:r>
            <a:r>
              <a:rPr lang="zh-CN" altLang="en-US" dirty="0">
                <a:solidFill>
                  <a:srgbClr val="C00000"/>
                </a:solidFill>
              </a:rPr>
              <a:t>树形</a:t>
            </a:r>
            <a:r>
              <a:rPr lang="zh-CN" altLang="en-US" dirty="0" smtClean="0">
                <a:solidFill>
                  <a:srgbClr val="C00000"/>
                </a:solidFill>
              </a:rPr>
              <a:t>层次结构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ZooKeeper</a:t>
            </a:r>
            <a:r>
              <a:rPr lang="zh-CN" altLang="en-US" dirty="0"/>
              <a:t>树中的每个节点被</a:t>
            </a:r>
            <a:r>
              <a:rPr lang="zh-CN" altLang="en-US" dirty="0" smtClean="0"/>
              <a:t>称为：</a:t>
            </a:r>
            <a:r>
              <a:rPr lang="en-US" altLang="zh-CN" dirty="0" smtClean="0">
                <a:solidFill>
                  <a:srgbClr val="C00000"/>
                </a:solidFill>
              </a:rPr>
              <a:t>Znode</a:t>
            </a:r>
            <a:r>
              <a:rPr lang="zh-CN" altLang="en-US" dirty="0" smtClean="0"/>
              <a:t>，没有文件和目录之分；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Znode</a:t>
            </a:r>
            <a:r>
              <a:rPr lang="zh-CN" altLang="en-US" dirty="0">
                <a:solidFill>
                  <a:srgbClr val="C00000"/>
                </a:solidFill>
              </a:rPr>
              <a:t>兼具文件和目录两种</a:t>
            </a:r>
            <a:r>
              <a:rPr lang="zh-CN" altLang="en-US" dirty="0" smtClean="0">
                <a:solidFill>
                  <a:srgbClr val="C00000"/>
                </a:solidFill>
              </a:rPr>
              <a:t>特点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Znode</a:t>
            </a:r>
            <a:r>
              <a:rPr lang="zh-CN" altLang="en-US" dirty="0">
                <a:solidFill>
                  <a:srgbClr val="C00000"/>
                </a:solidFill>
              </a:rPr>
              <a:t>存储数据大小有限制</a:t>
            </a:r>
            <a:r>
              <a:rPr lang="zh-CN" altLang="en-US" dirty="0"/>
              <a:t>，通常以</a:t>
            </a:r>
            <a:r>
              <a:rPr lang="en-US" altLang="zh-CN" dirty="0"/>
              <a:t>KB</a:t>
            </a:r>
            <a:r>
              <a:rPr lang="zh-CN" altLang="en-US" dirty="0"/>
              <a:t>为大小</a:t>
            </a:r>
            <a:r>
              <a:rPr lang="zh-CN" altLang="en-US" dirty="0" smtClean="0"/>
              <a:t>单位；</a:t>
            </a:r>
            <a:endParaRPr lang="en-US" altLang="zh-CN" dirty="0" smtClean="0"/>
          </a:p>
          <a:p>
            <a:r>
              <a:rPr lang="en-US" altLang="zh-CN" dirty="0" smtClean="0"/>
              <a:t>Znode</a:t>
            </a:r>
            <a:r>
              <a:rPr lang="zh-CN" altLang="en-US" dirty="0"/>
              <a:t>通过路径引用</a:t>
            </a:r>
            <a:r>
              <a:rPr lang="zh-CN" altLang="en-US" dirty="0" smtClean="0"/>
              <a:t>，路径</a:t>
            </a:r>
            <a:r>
              <a:rPr lang="zh-CN" altLang="en-US" dirty="0"/>
              <a:t>必须是</a:t>
            </a:r>
            <a:r>
              <a:rPr lang="zh-CN" altLang="en-US" dirty="0">
                <a:solidFill>
                  <a:srgbClr val="C00000"/>
                </a:solidFill>
              </a:rPr>
              <a:t>绝对</a:t>
            </a:r>
            <a:r>
              <a:rPr lang="zh-CN" altLang="en-US" dirty="0"/>
              <a:t>的，</a:t>
            </a:r>
            <a:r>
              <a:rPr lang="zh-CN" altLang="en-US" dirty="0" smtClean="0"/>
              <a:t>因此</a:t>
            </a:r>
            <a:r>
              <a:rPr lang="en-US" altLang="zh-CN" dirty="0" smtClean="0"/>
              <a:t>zk</a:t>
            </a:r>
            <a:r>
              <a:rPr lang="zh-CN" altLang="en-US" dirty="0" smtClean="0"/>
              <a:t>路径必须</a:t>
            </a:r>
            <a:r>
              <a:rPr lang="zh-CN" altLang="en-US" dirty="0"/>
              <a:t>由</a:t>
            </a:r>
            <a:r>
              <a:rPr lang="zh-CN" altLang="en-US" dirty="0">
                <a:solidFill>
                  <a:srgbClr val="C00000"/>
                </a:solidFill>
              </a:rPr>
              <a:t>斜杠</a:t>
            </a:r>
            <a:r>
              <a:rPr lang="zh-CN" altLang="en-US" dirty="0" smtClean="0">
                <a:solidFill>
                  <a:srgbClr val="C00000"/>
                </a:solidFill>
              </a:rPr>
              <a:t>字符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来开头</a:t>
            </a:r>
            <a:r>
              <a:rPr lang="zh-CN" altLang="en-US" dirty="0" smtClean="0"/>
              <a:t>，且</a:t>
            </a:r>
            <a:r>
              <a:rPr lang="zh-CN" altLang="en-US" dirty="0" smtClean="0">
                <a:solidFill>
                  <a:srgbClr val="C00000"/>
                </a:solidFill>
              </a:rPr>
              <a:t>路径唯一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4094248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对客观事物的</a:t>
            </a:r>
            <a:r>
              <a:rPr lang="zh-CN" altLang="en-US" dirty="0" smtClean="0">
                <a:solidFill>
                  <a:srgbClr val="C00000"/>
                </a:solidFill>
              </a:rPr>
              <a:t>计量和记录产生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数据如何产生</a:t>
            </a:r>
            <a:endParaRPr kumimoji="1" lang="zh-CN" altLang="en-US" dirty="0"/>
          </a:p>
        </p:txBody>
      </p:sp>
      <p:pic>
        <p:nvPicPr>
          <p:cNvPr id="2050" name="Picture 2" descr="https://gimg2.baidu.com/image_search/src=http%3A%2F%2Fwww.wendangwang.com%2Fpic%2F6c75f9681478c09bd299db076470a62da0d216b0%2F2-810-jpg_6-1080-0-0-1080.jpg&amp;refer=http%3A%2F%2Fwww.wendangwang.com&amp;app=2002&amp;size=f9999,10000&amp;q=a80&amp;n=0&amp;g=0n&amp;fmt=jpeg?sec=1631804806&amp;t=dfce1b1c9d80acd4f62912a5e414b2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3446608"/>
            <a:ext cx="3477282" cy="26079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pic.51yuansu.com%2Fpic3%2Fcover%2F01%2F43%2F78%2F593999a843406_610.jpg&amp;refer=http%3A%2F%2Fpic.51yuansu.com&amp;app=2002&amp;size=f9999,10000&amp;q=a80&amp;n=0&amp;g=0n&amp;fmt=jpeg?sec=1631804925&amp;t=8919feaa54c03e680a041282611443f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90" y="3446608"/>
            <a:ext cx="2340346" cy="2607962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b1.hucdn.com%2Fupload%2Fitem%2F1905%2F06%2F31080602335734_790x688.jpg%21detail.jpg&amp;refer=http%3A%2F%2Fb1.hucdn.com&amp;app=2002&amp;size=f9999,10000&amp;q=a80&amp;n=0&amp;g=0n&amp;fmt=jpeg?sec=1631804989&amp;t=dbe0650d55c6dff5a7cf2e7c12c7c57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24" y="3446608"/>
            <a:ext cx="2931114" cy="260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数据模型树中</a:t>
            </a:r>
            <a:r>
              <a:rPr lang="zh-CN" altLang="en-US" dirty="0"/>
              <a:t>的每个节点称为一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znode</a:t>
            </a:r>
            <a:r>
              <a:rPr lang="zh-CN" altLang="en-US" dirty="0" smtClean="0"/>
              <a:t>，兼具目录文件两种特点。</a:t>
            </a:r>
            <a:endParaRPr lang="en-US" altLang="zh-CN" dirty="0" smtClean="0"/>
          </a:p>
          <a:p>
            <a:r>
              <a:rPr lang="zh-CN" altLang="en-US" dirty="0" smtClean="0"/>
              <a:t>每个</a:t>
            </a:r>
            <a:r>
              <a:rPr lang="en-US" altLang="zh-CN" dirty="0" smtClean="0"/>
              <a:t>znode</a:t>
            </a:r>
            <a:r>
              <a:rPr lang="zh-CN" altLang="en-US" dirty="0"/>
              <a:t>由</a:t>
            </a:r>
            <a:r>
              <a:rPr lang="en-US" altLang="zh-CN" dirty="0"/>
              <a:t>3</a:t>
            </a:r>
            <a:r>
              <a:rPr lang="zh-CN" altLang="en-US" dirty="0"/>
              <a:t>部分组成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① </a:t>
            </a:r>
            <a:r>
              <a:rPr lang="en-US" altLang="zh-CN" dirty="0">
                <a:solidFill>
                  <a:srgbClr val="C00000"/>
                </a:solidFill>
              </a:rPr>
              <a:t>stat</a:t>
            </a:r>
            <a:r>
              <a:rPr lang="zh-CN" altLang="en-US" dirty="0"/>
              <a:t>：此为状态信息</a:t>
            </a:r>
            <a:r>
              <a:rPr lang="en-US" altLang="zh-CN" dirty="0"/>
              <a:t>, </a:t>
            </a:r>
            <a:r>
              <a:rPr lang="zh-CN" altLang="en-US" dirty="0"/>
              <a:t>描述该</a:t>
            </a:r>
            <a:r>
              <a:rPr lang="en-US" altLang="zh-CN" dirty="0"/>
              <a:t>Znode</a:t>
            </a:r>
            <a:r>
              <a:rPr lang="zh-CN" altLang="en-US" dirty="0"/>
              <a:t>的版本</a:t>
            </a:r>
            <a:r>
              <a:rPr lang="en-US" altLang="zh-CN" dirty="0"/>
              <a:t>, </a:t>
            </a:r>
            <a:r>
              <a:rPr lang="zh-CN" altLang="en-US" dirty="0"/>
              <a:t>权限等信息</a:t>
            </a:r>
          </a:p>
          <a:p>
            <a:pPr marL="0" indent="0">
              <a:buNone/>
            </a:pPr>
            <a:r>
              <a:rPr lang="zh-CN" altLang="en-US" dirty="0"/>
              <a:t>② 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/>
              <a:t>：与该</a:t>
            </a:r>
            <a:r>
              <a:rPr lang="en-US" altLang="zh-CN" dirty="0"/>
              <a:t>Znode</a:t>
            </a:r>
            <a:r>
              <a:rPr lang="zh-CN" altLang="en-US" dirty="0"/>
              <a:t>关联的数据</a:t>
            </a:r>
          </a:p>
          <a:p>
            <a:pPr marL="0" indent="0">
              <a:buNone/>
            </a:pPr>
            <a:r>
              <a:rPr lang="zh-CN" altLang="en-US" dirty="0"/>
              <a:t>③ </a:t>
            </a:r>
            <a:r>
              <a:rPr lang="en-US" altLang="zh-CN" dirty="0">
                <a:solidFill>
                  <a:srgbClr val="C00000"/>
                </a:solidFill>
              </a:rPr>
              <a:t>children</a:t>
            </a:r>
            <a:r>
              <a:rPr lang="zh-CN" altLang="en-US" dirty="0"/>
              <a:t>：该</a:t>
            </a:r>
            <a:r>
              <a:rPr lang="en-US" altLang="zh-CN" dirty="0"/>
              <a:t>Znode</a:t>
            </a:r>
            <a:r>
              <a:rPr lang="zh-CN" altLang="en-US" dirty="0"/>
              <a:t>下的子节点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</a:t>
            </a:r>
            <a:endParaRPr lang="zh-CN" altLang="en-US" dirty="0"/>
          </a:p>
        </p:txBody>
      </p:sp>
      <p:pic>
        <p:nvPicPr>
          <p:cNvPr id="9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920512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dataVersion</a:t>
            </a:r>
            <a:r>
              <a:rPr lang="zh-CN" altLang="en-US" dirty="0"/>
              <a:t>：数据版本号，每次对节点进行</a:t>
            </a:r>
            <a:r>
              <a:rPr lang="en-US" altLang="zh-CN" dirty="0"/>
              <a:t>set</a:t>
            </a:r>
            <a:r>
              <a:rPr lang="zh-CN" altLang="en-US" dirty="0"/>
              <a:t>操作，</a:t>
            </a:r>
            <a:r>
              <a:rPr lang="en-US" altLang="zh-CN" dirty="0"/>
              <a:t>dataVersion</a:t>
            </a:r>
            <a:r>
              <a:rPr lang="zh-CN" altLang="en-US" dirty="0"/>
              <a:t>的值都会增加</a:t>
            </a:r>
            <a:r>
              <a:rPr lang="en-US" altLang="zh-CN" dirty="0"/>
              <a:t>1</a:t>
            </a:r>
            <a:r>
              <a:rPr lang="zh-CN" altLang="en-US" dirty="0"/>
              <a:t>（即使设置的是相同的数据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C00000"/>
                </a:solidFill>
              </a:rPr>
              <a:t>cversion</a:t>
            </a:r>
            <a:r>
              <a:rPr lang="en-US" altLang="zh-CN" dirty="0"/>
              <a:t> </a:t>
            </a:r>
            <a:r>
              <a:rPr lang="zh-CN" altLang="zh-CN" dirty="0"/>
              <a:t>：子节点的版本号。当</a:t>
            </a:r>
            <a:r>
              <a:rPr lang="en-US" altLang="zh-CN" dirty="0"/>
              <a:t>znode</a:t>
            </a:r>
            <a:r>
              <a:rPr lang="zh-CN" altLang="zh-CN" dirty="0"/>
              <a:t>的子节点有变化时，</a:t>
            </a:r>
            <a:r>
              <a:rPr lang="en-US" altLang="zh-CN" dirty="0"/>
              <a:t>cversion </a:t>
            </a:r>
            <a:r>
              <a:rPr lang="zh-CN" altLang="zh-CN" dirty="0"/>
              <a:t>的值就会增加</a:t>
            </a:r>
            <a:r>
              <a:rPr lang="en-US" altLang="zh-CN" dirty="0"/>
              <a:t>1</a:t>
            </a:r>
            <a:r>
              <a:rPr lang="zh-CN" altLang="zh-CN" dirty="0" smtClean="0"/>
              <a:t>。</a:t>
            </a:r>
            <a:endParaRPr lang="zh-CN" altLang="en-US" dirty="0"/>
          </a:p>
          <a:p>
            <a:r>
              <a:rPr lang="en-US" altLang="zh-CN" dirty="0" smtClean="0">
                <a:solidFill>
                  <a:srgbClr val="C00000"/>
                </a:solidFill>
              </a:rPr>
              <a:t>cZxid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</a:t>
            </a:r>
            <a:r>
              <a:rPr lang="en-US" altLang="zh-CN" dirty="0"/>
              <a:t> znode</a:t>
            </a:r>
            <a:r>
              <a:rPr lang="zh-CN" altLang="en-US" dirty="0" smtClean="0"/>
              <a:t>创建</a:t>
            </a:r>
            <a:r>
              <a:rPr lang="zh-CN" altLang="en-US" dirty="0"/>
              <a:t>的事务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mZxid</a:t>
            </a:r>
            <a:r>
              <a:rPr lang="en-US" altLang="zh-CN" dirty="0"/>
              <a:t> </a:t>
            </a:r>
            <a:r>
              <a:rPr lang="zh-CN" altLang="en-US" dirty="0" smtClean="0"/>
              <a:t>：</a:t>
            </a:r>
            <a:r>
              <a:rPr lang="en-US" altLang="zh-CN" dirty="0"/>
              <a:t> znode</a:t>
            </a:r>
            <a:r>
              <a:rPr lang="zh-CN" altLang="en-US" dirty="0" smtClean="0"/>
              <a:t>被</a:t>
            </a:r>
            <a:r>
              <a:rPr lang="zh-CN" altLang="en-US" dirty="0"/>
              <a:t>修改的事务</a:t>
            </a:r>
            <a:r>
              <a:rPr lang="en-US" altLang="zh-CN" dirty="0"/>
              <a:t>id</a:t>
            </a:r>
            <a:r>
              <a:rPr lang="zh-CN" altLang="en-US" dirty="0"/>
              <a:t>，即每次对</a:t>
            </a:r>
            <a:r>
              <a:rPr lang="en-US" altLang="zh-CN" dirty="0"/>
              <a:t>znode</a:t>
            </a:r>
            <a:r>
              <a:rPr lang="zh-CN" altLang="en-US" dirty="0"/>
              <a:t>的修改都会更新</a:t>
            </a:r>
            <a:r>
              <a:rPr lang="en-US" altLang="zh-CN" dirty="0"/>
              <a:t>mZxid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对于</a:t>
            </a:r>
            <a:r>
              <a:rPr lang="en-US" altLang="zh-CN" dirty="0"/>
              <a:t>zk</a:t>
            </a:r>
            <a:r>
              <a:rPr lang="zh-CN" altLang="en-US" dirty="0"/>
              <a:t>来说，每次的变化都会产生一个唯一的事务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zxid</a:t>
            </a:r>
            <a:r>
              <a:rPr lang="zh-CN" altLang="en-US" dirty="0"/>
              <a:t>（</a:t>
            </a:r>
            <a:r>
              <a:rPr lang="en-US" altLang="zh-CN" dirty="0"/>
              <a:t>ZooKeeper Transaction Id</a:t>
            </a:r>
            <a:r>
              <a:rPr lang="zh-CN" altLang="en-US" dirty="0"/>
              <a:t>）。通过</a:t>
            </a:r>
            <a:r>
              <a:rPr lang="en-US" altLang="zh-CN" dirty="0"/>
              <a:t>zxid</a:t>
            </a:r>
            <a:r>
              <a:rPr lang="zh-CN" altLang="en-US" dirty="0"/>
              <a:t>，可以确定更新操作的先后顺序。例如，如果</a:t>
            </a:r>
            <a:r>
              <a:rPr lang="en-US" altLang="zh-CN" dirty="0"/>
              <a:t>zxid1</a:t>
            </a:r>
            <a:r>
              <a:rPr lang="zh-CN" altLang="en-US" dirty="0"/>
              <a:t>小于</a:t>
            </a:r>
            <a:r>
              <a:rPr lang="en-US" altLang="zh-CN" dirty="0"/>
              <a:t>zxid2</a:t>
            </a:r>
            <a:r>
              <a:rPr lang="zh-CN" altLang="en-US" dirty="0"/>
              <a:t>，说明</a:t>
            </a:r>
            <a:r>
              <a:rPr lang="en-US" altLang="zh-CN" dirty="0"/>
              <a:t>zxid1</a:t>
            </a:r>
            <a:r>
              <a:rPr lang="zh-CN" altLang="en-US" dirty="0"/>
              <a:t>操作先于</a:t>
            </a:r>
            <a:r>
              <a:rPr lang="en-US" altLang="zh-CN" dirty="0"/>
              <a:t>zxid2</a:t>
            </a:r>
            <a:r>
              <a:rPr lang="zh-CN" altLang="en-US" dirty="0"/>
              <a:t>发生，</a:t>
            </a:r>
            <a:r>
              <a:rPr lang="en-US" altLang="zh-CN" dirty="0"/>
              <a:t>zxid</a:t>
            </a:r>
            <a:r>
              <a:rPr lang="zh-CN" altLang="en-US" dirty="0"/>
              <a:t>对于整个</a:t>
            </a:r>
            <a:r>
              <a:rPr lang="en-US" altLang="zh-CN" dirty="0"/>
              <a:t>zk</a:t>
            </a:r>
            <a:r>
              <a:rPr lang="zh-CN" altLang="en-US" dirty="0"/>
              <a:t>都是唯一</a:t>
            </a:r>
            <a:r>
              <a:rPr lang="zh-CN" altLang="en-US" dirty="0" smtClean="0"/>
              <a:t>的。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 stat</a:t>
            </a:r>
            <a:r>
              <a:rPr lang="zh-CN" altLang="en-US" dirty="0" smtClean="0"/>
              <a:t>状态信息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29154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ctime</a:t>
            </a:r>
            <a:r>
              <a:rPr lang="zh-CN" altLang="en-US" dirty="0"/>
              <a:t>：节点创建时的时间</a:t>
            </a:r>
            <a:r>
              <a:rPr lang="zh-CN" altLang="en-US" dirty="0" smtClean="0"/>
              <a:t>戳。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mtime</a:t>
            </a:r>
            <a:r>
              <a:rPr lang="zh-CN" altLang="en-US" dirty="0"/>
              <a:t>：节点最新一次更新发生时的时间</a:t>
            </a:r>
            <a:r>
              <a:rPr lang="zh-CN" altLang="en-US" dirty="0" smtClean="0"/>
              <a:t>戳。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C00000"/>
                </a:solidFill>
              </a:rPr>
              <a:t>ephemeralOwner</a:t>
            </a:r>
            <a:r>
              <a:rPr lang="zh-CN" altLang="en-US" dirty="0" smtClean="0"/>
              <a:t>：如果</a:t>
            </a:r>
            <a:r>
              <a:rPr lang="zh-CN" altLang="en-US" dirty="0"/>
              <a:t>该节点为临时节点</a:t>
            </a:r>
            <a:r>
              <a:rPr lang="en-US" altLang="zh-CN" dirty="0"/>
              <a:t>, ephemeralOwner</a:t>
            </a:r>
            <a:r>
              <a:rPr lang="zh-CN" altLang="en-US" dirty="0"/>
              <a:t>值表示与该节点绑定的</a:t>
            </a:r>
            <a:r>
              <a:rPr lang="en-US" altLang="zh-CN" dirty="0" smtClean="0"/>
              <a:t>session id</a:t>
            </a:r>
            <a:r>
              <a:rPr lang="zh-CN" altLang="en-US" dirty="0" smtClean="0"/>
              <a:t>。如果</a:t>
            </a:r>
            <a:r>
              <a:rPr lang="zh-CN" altLang="en-US" dirty="0"/>
              <a:t>不是</a:t>
            </a:r>
            <a:r>
              <a:rPr lang="en-US" altLang="zh-CN" dirty="0"/>
              <a:t>, ephemeralOwner</a:t>
            </a:r>
            <a:r>
              <a:rPr lang="zh-CN" altLang="en-US" dirty="0"/>
              <a:t>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client</a:t>
            </a:r>
            <a:r>
              <a:rPr lang="zh-CN" altLang="en-US" dirty="0"/>
              <a:t>和</a:t>
            </a:r>
            <a:r>
              <a:rPr lang="en-US" altLang="zh-CN" dirty="0"/>
              <a:t>server</a:t>
            </a:r>
            <a:r>
              <a:rPr lang="zh-CN" altLang="en-US" dirty="0"/>
              <a:t>通信之前</a:t>
            </a:r>
            <a:r>
              <a:rPr lang="en-US" altLang="zh-CN" dirty="0"/>
              <a:t>,</a:t>
            </a:r>
            <a:r>
              <a:rPr lang="zh-CN" altLang="en-US" dirty="0"/>
              <a:t>首先需要建立连接</a:t>
            </a:r>
            <a:r>
              <a:rPr lang="en-US" altLang="zh-CN" dirty="0"/>
              <a:t>,</a:t>
            </a:r>
            <a:r>
              <a:rPr lang="zh-CN" altLang="en-US" dirty="0"/>
              <a:t>该连接称为</a:t>
            </a:r>
            <a:r>
              <a:rPr lang="en-US" altLang="zh-CN" dirty="0"/>
              <a:t>session</a:t>
            </a:r>
            <a:r>
              <a:rPr lang="zh-CN" altLang="en-US" dirty="0"/>
              <a:t>。连接建立后</a:t>
            </a:r>
            <a:r>
              <a:rPr lang="en-US" altLang="zh-CN" dirty="0"/>
              <a:t>,</a:t>
            </a:r>
            <a:r>
              <a:rPr lang="zh-CN" altLang="en-US" dirty="0"/>
              <a:t>如果发生连接超时、授权失败</a:t>
            </a:r>
            <a:r>
              <a:rPr lang="en-US" altLang="zh-CN" dirty="0"/>
              <a:t>,</a:t>
            </a:r>
            <a:r>
              <a:rPr lang="zh-CN" altLang="en-US" dirty="0"/>
              <a:t>或者显式关闭连接</a:t>
            </a:r>
            <a:r>
              <a:rPr lang="en-US" altLang="zh-CN" dirty="0"/>
              <a:t>,</a:t>
            </a:r>
            <a:r>
              <a:rPr lang="zh-CN" altLang="en-US" dirty="0"/>
              <a:t>连接便处于</a:t>
            </a:r>
            <a:r>
              <a:rPr lang="en-US" altLang="zh-CN" dirty="0"/>
              <a:t>CLOSED</a:t>
            </a:r>
            <a:r>
              <a:rPr lang="zh-CN" altLang="en-US" dirty="0"/>
              <a:t>状态</a:t>
            </a:r>
            <a:r>
              <a:rPr lang="en-US" altLang="zh-CN" dirty="0"/>
              <a:t>, </a:t>
            </a:r>
            <a:r>
              <a:rPr lang="zh-CN" altLang="en-US" dirty="0"/>
              <a:t>此时</a:t>
            </a:r>
            <a:r>
              <a:rPr lang="en-US" altLang="zh-CN" dirty="0"/>
              <a:t>session</a:t>
            </a:r>
            <a:r>
              <a:rPr lang="zh-CN" altLang="en-US" dirty="0"/>
              <a:t>结束。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 stat</a:t>
            </a:r>
            <a:r>
              <a:rPr lang="zh-CN" altLang="en-US" dirty="0" smtClean="0"/>
              <a:t>状态信息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33" y="4384018"/>
            <a:ext cx="4411291" cy="20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永久节点（</a:t>
            </a:r>
            <a:r>
              <a:rPr lang="en-US" altLang="zh-CN" dirty="0" smtClean="0"/>
              <a:t>PERSISTENCE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临时节点（</a:t>
            </a:r>
            <a:r>
              <a:rPr lang="en-US" altLang="zh-CN" dirty="0"/>
              <a:t>EPHEMERAL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永久节点序列化（</a:t>
            </a:r>
            <a:r>
              <a:rPr lang="en-US" altLang="zh-CN" dirty="0" smtClean="0"/>
              <a:t>PERSISTENCE_SEQUENTIAL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临时节点序列化（</a:t>
            </a:r>
            <a:r>
              <a:rPr lang="en-US" altLang="zh-CN" dirty="0"/>
              <a:t>EPHEMERAL_SEQUENTIAL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  <p:pic>
        <p:nvPicPr>
          <p:cNvPr id="15364" name="Picture 4" descr="Zookeeper Tutorial: The Guide you need to Master Zookeeper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51" y="2069994"/>
            <a:ext cx="48863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1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临时、永久区别</a:t>
            </a:r>
            <a:r>
              <a:rPr lang="zh-CN" altLang="en-US" dirty="0"/>
              <a:t>：</a:t>
            </a:r>
            <a:r>
              <a:rPr lang="zh-CN" altLang="en-US" dirty="0" smtClean="0"/>
              <a:t>创建的</a:t>
            </a:r>
            <a:r>
              <a:rPr lang="en-US" altLang="zh-CN" dirty="0" smtClean="0">
                <a:solidFill>
                  <a:srgbClr val="C00000"/>
                </a:solidFill>
              </a:rPr>
              <a:t>znode</a:t>
            </a:r>
            <a:r>
              <a:rPr lang="zh-CN" altLang="en-US" dirty="0" smtClean="0">
                <a:solidFill>
                  <a:srgbClr val="C00000"/>
                </a:solidFill>
              </a:rPr>
              <a:t>生命周期是否和创建其客户端的</a:t>
            </a:r>
            <a:r>
              <a:rPr lang="en-US" altLang="zh-CN" dirty="0" smtClean="0">
                <a:solidFill>
                  <a:srgbClr val="C00000"/>
                </a:solidFill>
              </a:rPr>
              <a:t>session</a:t>
            </a:r>
            <a:r>
              <a:rPr lang="zh-CN" altLang="en-US" dirty="0" smtClean="0">
                <a:solidFill>
                  <a:srgbClr val="C00000"/>
                </a:solidFill>
              </a:rPr>
              <a:t>状态有关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如客户端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znode</a:t>
            </a:r>
            <a:r>
              <a:rPr lang="zh-CN" altLang="en-US" dirty="0" smtClean="0"/>
              <a:t>被自动删除</a:t>
            </a:r>
            <a:r>
              <a:rPr lang="en-US" altLang="zh-CN" dirty="0" smtClean="0"/>
              <a:t>-----&gt; </a:t>
            </a:r>
            <a:r>
              <a:rPr lang="zh-CN" altLang="en-US" dirty="0" smtClean="0">
                <a:solidFill>
                  <a:srgbClr val="92D050"/>
                </a:solidFill>
              </a:rPr>
              <a:t>临时节点（</a:t>
            </a:r>
            <a:r>
              <a:rPr lang="en-US" altLang="zh-CN" dirty="0">
                <a:solidFill>
                  <a:srgbClr val="92D050"/>
                </a:solidFill>
              </a:rPr>
              <a:t>ephemeral </a:t>
            </a:r>
            <a:r>
              <a:rPr lang="en-US" altLang="zh-CN" dirty="0" smtClean="0">
                <a:solidFill>
                  <a:srgbClr val="92D050"/>
                </a:solidFill>
              </a:rPr>
              <a:t>node</a:t>
            </a:r>
            <a:r>
              <a:rPr lang="zh-CN" altLang="en-US" dirty="0" smtClean="0">
                <a:solidFill>
                  <a:srgbClr val="92D050"/>
                </a:solidFill>
              </a:rPr>
              <a:t>）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如客户端</a:t>
            </a:r>
            <a:r>
              <a:rPr lang="en-US" altLang="zh-CN" dirty="0"/>
              <a:t>session</a:t>
            </a:r>
            <a:r>
              <a:rPr lang="zh-CN" altLang="en-US" dirty="0"/>
              <a:t>结束，</a:t>
            </a:r>
            <a:r>
              <a:rPr lang="en-US" altLang="zh-CN" dirty="0" smtClean="0"/>
              <a:t>znode</a:t>
            </a:r>
            <a:r>
              <a:rPr lang="zh-CN" altLang="en-US" dirty="0" smtClean="0"/>
              <a:t>依然存在，除非手动强制删除</a:t>
            </a:r>
            <a:r>
              <a:rPr lang="en-US" altLang="zh-CN" dirty="0" smtClean="0"/>
              <a:t>-----&gt; </a:t>
            </a:r>
            <a:r>
              <a:rPr lang="zh-CN" altLang="en-US" dirty="0" smtClean="0">
                <a:solidFill>
                  <a:srgbClr val="92D050"/>
                </a:solidFill>
              </a:rPr>
              <a:t>永久节点（</a:t>
            </a:r>
            <a:r>
              <a:rPr lang="en-US" altLang="zh-CN" dirty="0" smtClean="0">
                <a:solidFill>
                  <a:srgbClr val="92D050"/>
                </a:solidFill>
              </a:rPr>
              <a:t>persistence node</a:t>
            </a:r>
            <a:r>
              <a:rPr lang="zh-CN" altLang="en-US" dirty="0" smtClean="0">
                <a:solidFill>
                  <a:srgbClr val="92D050"/>
                </a:solidFill>
              </a:rPr>
              <a:t>）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r>
              <a:rPr lang="zh-CN" altLang="zh-CN" dirty="0">
                <a:solidFill>
                  <a:srgbClr val="AD2B26"/>
                </a:solidFill>
              </a:rPr>
              <a:t>临时节点不允许拥有子</a:t>
            </a:r>
            <a:r>
              <a:rPr lang="zh-CN" altLang="zh-CN" dirty="0" smtClean="0">
                <a:solidFill>
                  <a:srgbClr val="AD2B26"/>
                </a:solidFill>
              </a:rPr>
              <a:t>节点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2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序列化</a:t>
            </a:r>
            <a:r>
              <a:rPr lang="zh-CN" altLang="en-US" dirty="0" smtClean="0"/>
              <a:t>特性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开启序列化之后，会自动</a:t>
            </a:r>
            <a:r>
              <a:rPr lang="zh-CN" altLang="en-US" dirty="0"/>
              <a:t>追加一个不断增加的序列号，</a:t>
            </a:r>
            <a:r>
              <a:rPr lang="zh-CN" altLang="en-US" dirty="0">
                <a:solidFill>
                  <a:srgbClr val="C00000"/>
                </a:solidFill>
              </a:rPr>
              <a:t>记录每个子节点创建的先后</a:t>
            </a:r>
            <a:r>
              <a:rPr lang="zh-CN" altLang="en-US" dirty="0" smtClean="0">
                <a:solidFill>
                  <a:srgbClr val="C00000"/>
                </a:solidFill>
              </a:rPr>
              <a:t>顺序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序列</a:t>
            </a:r>
            <a:r>
              <a:rPr lang="zh-CN" altLang="en-US" dirty="0"/>
              <a:t>号对于此节点的父节点来说是唯一</a:t>
            </a:r>
            <a:r>
              <a:rPr lang="zh-CN" altLang="en-US" dirty="0" smtClean="0"/>
              <a:t>的，由</a:t>
            </a:r>
            <a:r>
              <a:rPr lang="en-US" altLang="zh-CN" dirty="0" smtClean="0">
                <a:solidFill>
                  <a:srgbClr val="C00000"/>
                </a:solidFill>
              </a:rPr>
              <a:t>10</a:t>
            </a:r>
            <a:r>
              <a:rPr lang="zh-CN" altLang="en-US" dirty="0" smtClean="0">
                <a:solidFill>
                  <a:srgbClr val="C00000"/>
                </a:solidFill>
              </a:rPr>
              <a:t>位数字组成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znode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191" y="3461811"/>
            <a:ext cx="6266976" cy="24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谁监听谁？</a:t>
            </a:r>
            <a:r>
              <a:rPr lang="en-US" altLang="zh-CN" dirty="0"/>
              <a:t> </a:t>
            </a:r>
            <a:r>
              <a:rPr lang="zh-CN" altLang="en-US" dirty="0" smtClean="0"/>
              <a:t>客户端</a:t>
            </a:r>
            <a:r>
              <a:rPr lang="zh-CN" altLang="en-US" dirty="0"/>
              <a:t>监听</a:t>
            </a:r>
            <a:r>
              <a:rPr lang="en-US" altLang="zh-CN" dirty="0" smtClean="0"/>
              <a:t>zk</a:t>
            </a:r>
            <a:r>
              <a:rPr lang="zh-CN" altLang="en-US" dirty="0"/>
              <a:t>服务</a:t>
            </a:r>
            <a:endParaRPr lang="en-US" altLang="zh-CN" dirty="0" smtClean="0"/>
          </a:p>
          <a:p>
            <a:r>
              <a:rPr lang="zh-CN" altLang="en-US" dirty="0" smtClean="0"/>
              <a:t>监听什么</a:t>
            </a:r>
            <a:r>
              <a:rPr lang="zh-CN" altLang="en-US" dirty="0"/>
              <a:t>事？监听</a:t>
            </a:r>
            <a:r>
              <a:rPr lang="en-US" altLang="zh-CN" dirty="0" smtClean="0"/>
              <a:t>zk</a:t>
            </a:r>
            <a:r>
              <a:rPr lang="zh-CN" altLang="en-US" dirty="0" smtClean="0"/>
              <a:t>目录</a:t>
            </a:r>
            <a:r>
              <a:rPr lang="zh-CN" altLang="en-US" dirty="0"/>
              <a:t>树</a:t>
            </a:r>
            <a:r>
              <a:rPr lang="en-US" altLang="zh-CN" dirty="0"/>
              <a:t>znode</a:t>
            </a:r>
            <a:r>
              <a:rPr lang="zh-CN" altLang="en-US" dirty="0"/>
              <a:t>的变化情况</a:t>
            </a:r>
            <a:r>
              <a:rPr lang="zh-CN" altLang="en-US" dirty="0" smtClean="0"/>
              <a:t>。如</a:t>
            </a:r>
            <a:r>
              <a:rPr lang="en-US" altLang="zh-CN" dirty="0" smtClean="0"/>
              <a:t>znode</a:t>
            </a:r>
            <a:r>
              <a:rPr lang="zh-CN" altLang="en-US" dirty="0" smtClean="0"/>
              <a:t>增加删除了、节点数据变化了、子节点变化</a:t>
            </a:r>
            <a:endParaRPr lang="en-US" altLang="zh-CN" dirty="0" smtClean="0"/>
          </a:p>
          <a:p>
            <a:r>
              <a:rPr lang="zh-CN" altLang="en-US" dirty="0" smtClean="0"/>
              <a:t>监听实现步骤：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① zk</a:t>
            </a:r>
            <a:r>
              <a:rPr lang="zh-CN" altLang="en-US" dirty="0" smtClean="0"/>
              <a:t>客户端</a:t>
            </a:r>
            <a:r>
              <a:rPr lang="zh-CN" altLang="en-US" dirty="0" smtClean="0">
                <a:solidFill>
                  <a:srgbClr val="C00000"/>
                </a:solidFill>
              </a:rPr>
              <a:t>设置监听</a:t>
            </a:r>
            <a:r>
              <a:rPr lang="zh-CN" altLang="en-US" dirty="0" smtClean="0"/>
              <a:t>，然后</a:t>
            </a:r>
            <a:r>
              <a:rPr lang="en-US" altLang="zh-CN" dirty="0"/>
              <a:t>zk</a:t>
            </a:r>
            <a:r>
              <a:rPr lang="zh-CN" altLang="en-US" dirty="0"/>
              <a:t>服务执行</a:t>
            </a:r>
            <a:r>
              <a:rPr lang="zh-CN" altLang="en-US" dirty="0" smtClean="0"/>
              <a:t>监听；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② </a:t>
            </a:r>
            <a:r>
              <a:rPr lang="zh-CN" altLang="en-US" dirty="0" smtClean="0"/>
              <a:t>事件发生，满足条件，</a:t>
            </a:r>
            <a:r>
              <a:rPr lang="zh-CN" altLang="en-US" dirty="0" smtClean="0">
                <a:solidFill>
                  <a:srgbClr val="C00000"/>
                </a:solidFill>
              </a:rPr>
              <a:t>触发监听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③ </a:t>
            </a:r>
            <a:r>
              <a:rPr lang="en-US" altLang="zh-CN" dirty="0" smtClean="0">
                <a:solidFill>
                  <a:schemeClr val="tx1"/>
                </a:solidFill>
              </a:rPr>
              <a:t>zk</a:t>
            </a:r>
            <a:r>
              <a:rPr lang="zh-CN" altLang="en-US" dirty="0" smtClean="0">
                <a:solidFill>
                  <a:schemeClr val="tx1"/>
                </a:solidFill>
              </a:rPr>
              <a:t>服务把监听的事件</a:t>
            </a:r>
            <a:r>
              <a:rPr lang="zh-CN" altLang="en-US" dirty="0" smtClean="0">
                <a:solidFill>
                  <a:srgbClr val="C00000"/>
                </a:solidFill>
              </a:rPr>
              <a:t>回调通</a:t>
            </a:r>
            <a:r>
              <a:rPr lang="zh-CN" altLang="en-US" dirty="0" smtClean="0">
                <a:solidFill>
                  <a:schemeClr val="tx1"/>
                </a:solidFill>
              </a:rPr>
              <a:t>知给客户端</a:t>
            </a:r>
            <a:endParaRPr lang="zh-CN" alt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监听机制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20482" name="Picture 2" descr="ZooKeeper Watch 机制源码解析- Spongecaptain 的个人技术博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3031725"/>
            <a:ext cx="6640194" cy="36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1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先注册再触发</a:t>
            </a:r>
            <a:r>
              <a:rPr lang="zh-CN" altLang="en-US" dirty="0" smtClean="0"/>
              <a:t>：客户端必须先注册监听事件，服务端才可以开启监听动作；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一次性触发</a:t>
            </a:r>
            <a:r>
              <a:rPr lang="zh-CN" altLang="en-US" dirty="0"/>
              <a:t>：事件发生，触发监听，这个效果是一次性的，后续再次发生同样的事件，不会再次</a:t>
            </a:r>
            <a:r>
              <a:rPr lang="zh-CN" altLang="en-US" dirty="0" smtClean="0"/>
              <a:t>触发；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事件</a:t>
            </a:r>
            <a:r>
              <a:rPr lang="zh-CN" altLang="en-US" dirty="0" smtClean="0">
                <a:solidFill>
                  <a:srgbClr val="C00000"/>
                </a:solidFill>
              </a:rPr>
              <a:t>封装</a:t>
            </a:r>
            <a:r>
              <a:rPr lang="zh-CN" altLang="en-US" dirty="0" smtClean="0"/>
              <a:t>：</a:t>
            </a:r>
            <a:r>
              <a:rPr lang="en-US" altLang="zh-CN" dirty="0" smtClean="0"/>
              <a:t>ZooKeeper</a:t>
            </a:r>
            <a:r>
              <a:rPr lang="zh-CN" altLang="en-US" dirty="0"/>
              <a:t>使用</a:t>
            </a:r>
            <a:r>
              <a:rPr lang="en-US" altLang="zh-CN" dirty="0">
                <a:solidFill>
                  <a:srgbClr val="C00000"/>
                </a:solidFill>
              </a:rPr>
              <a:t>WatchedEvent</a:t>
            </a:r>
            <a:r>
              <a:rPr lang="zh-CN" altLang="en-US" dirty="0"/>
              <a:t>对象来封装服务端事件并</a:t>
            </a:r>
            <a:r>
              <a:rPr lang="zh-CN" altLang="en-US" dirty="0" smtClean="0"/>
              <a:t>传递，</a:t>
            </a:r>
            <a:r>
              <a:rPr lang="en-US" altLang="zh-CN" dirty="0" smtClean="0"/>
              <a:t>WatchedEvent</a:t>
            </a:r>
            <a:r>
              <a:rPr lang="zh-CN" altLang="en-US" dirty="0"/>
              <a:t>包含了每一个事件的三个基本属性</a:t>
            </a:r>
            <a:r>
              <a:rPr lang="zh-CN" altLang="en-US" dirty="0" smtClean="0"/>
              <a:t>：通知</a:t>
            </a:r>
            <a:r>
              <a:rPr lang="zh-CN" altLang="en-US" dirty="0"/>
              <a:t>状态（</a:t>
            </a:r>
            <a:r>
              <a:rPr lang="en-US" altLang="zh-CN" dirty="0"/>
              <a:t>keeperState</a:t>
            </a:r>
            <a:r>
              <a:rPr lang="zh-CN" altLang="en-US" dirty="0"/>
              <a:t>），</a:t>
            </a:r>
            <a:r>
              <a:rPr lang="zh-CN" altLang="en-US" dirty="0">
                <a:solidFill>
                  <a:srgbClr val="92D050"/>
                </a:solidFill>
              </a:rPr>
              <a:t>事件类型（</a:t>
            </a:r>
            <a:r>
              <a:rPr lang="en-US" altLang="zh-CN" dirty="0">
                <a:solidFill>
                  <a:srgbClr val="92D050"/>
                </a:solidFill>
              </a:rPr>
              <a:t>EventType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92D050"/>
                </a:solidFill>
              </a:rPr>
              <a:t>节点路径（</a:t>
            </a:r>
            <a:r>
              <a:rPr lang="en-US" altLang="zh-CN" dirty="0">
                <a:solidFill>
                  <a:srgbClr val="92D050"/>
                </a:solidFill>
              </a:rPr>
              <a:t>path</a:t>
            </a:r>
            <a:r>
              <a:rPr lang="zh-CN" altLang="en-US" dirty="0" smtClean="0">
                <a:solidFill>
                  <a:srgbClr val="92D050"/>
                </a:solidFill>
              </a:rPr>
              <a:t>）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r>
              <a:rPr lang="en-US" altLang="zh-CN" dirty="0">
                <a:solidFill>
                  <a:srgbClr val="C00000"/>
                </a:solidFill>
              </a:rPr>
              <a:t>event</a:t>
            </a:r>
            <a:r>
              <a:rPr lang="zh-CN" altLang="en-US" dirty="0">
                <a:solidFill>
                  <a:srgbClr val="C00000"/>
                </a:solidFill>
              </a:rPr>
              <a:t>异步</a:t>
            </a:r>
            <a:r>
              <a:rPr lang="zh-CN" altLang="en-US" dirty="0" smtClean="0">
                <a:solidFill>
                  <a:srgbClr val="C00000"/>
                </a:solidFill>
              </a:rPr>
              <a:t>发送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watcher</a:t>
            </a:r>
            <a:r>
              <a:rPr lang="zh-CN" altLang="en-US" dirty="0"/>
              <a:t>的通知事件从服务端发送到客户端是异步的。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监听机制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741" y="4571682"/>
            <a:ext cx="6609876" cy="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/>
              <a:t>的</a:t>
            </a:r>
            <a:r>
              <a:rPr lang="zh-CN" altLang="en-US" dirty="0" smtClean="0"/>
              <a:t>很多应用场景都是基于</a:t>
            </a:r>
            <a:r>
              <a:rPr lang="en-US" altLang="zh-CN" dirty="0" smtClean="0"/>
              <a:t>zk</a:t>
            </a:r>
            <a:r>
              <a:rPr lang="zh-CN" altLang="en-US" dirty="0" smtClean="0"/>
              <a:t>数据模型、监听实现</a:t>
            </a:r>
            <a:endParaRPr lang="en-US" altLang="zh-CN" dirty="0"/>
          </a:p>
          <a:p>
            <a:r>
              <a:rPr lang="en-US" altLang="zh-CN" dirty="0" smtClean="0"/>
              <a:t>znode</a:t>
            </a:r>
            <a:r>
              <a:rPr lang="zh-CN" altLang="en-US" dirty="0"/>
              <a:t>有临时的</a:t>
            </a:r>
            <a:r>
              <a:rPr lang="zh-CN" altLang="en-US" dirty="0" smtClean="0"/>
              <a:t>特性</a:t>
            </a:r>
            <a:r>
              <a:rPr lang="zh-CN" altLang="en-US" dirty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znode</a:t>
            </a:r>
            <a:r>
              <a:rPr lang="zh-CN" altLang="en-US" dirty="0"/>
              <a:t>有序列化的</a:t>
            </a:r>
            <a:r>
              <a:rPr lang="zh-CN" altLang="en-US" dirty="0" smtClean="0"/>
              <a:t>特性，顺序；</a:t>
            </a:r>
            <a:endParaRPr lang="en-US" altLang="zh-CN" dirty="0" smtClean="0"/>
          </a:p>
          <a:p>
            <a:r>
              <a:rPr lang="zh-CN" altLang="en-US" dirty="0" smtClean="0"/>
              <a:t>监听机制可以</a:t>
            </a:r>
            <a:r>
              <a:rPr lang="zh-CN" altLang="en-US" dirty="0"/>
              <a:t>满足客户端去监听</a:t>
            </a:r>
            <a:r>
              <a:rPr lang="en-US" altLang="zh-CN" dirty="0" smtClean="0"/>
              <a:t>zk</a:t>
            </a:r>
            <a:r>
              <a:rPr lang="zh-CN" altLang="en-US" dirty="0" smtClean="0"/>
              <a:t>目录树的变化；</a:t>
            </a:r>
            <a:endParaRPr lang="en-US" altLang="zh-CN" dirty="0" smtClean="0"/>
          </a:p>
          <a:p>
            <a:r>
              <a:rPr lang="zh-CN" altLang="en-US" dirty="0" smtClean="0"/>
              <a:t>非序列时，</a:t>
            </a:r>
            <a:r>
              <a:rPr lang="zh-CN" altLang="en-US" dirty="0"/>
              <a:t>路径是唯一</a:t>
            </a:r>
            <a:r>
              <a:rPr lang="zh-CN" altLang="en-US" dirty="0" smtClean="0"/>
              <a:t>的，不能</a:t>
            </a:r>
            <a:r>
              <a:rPr lang="zh-CN" altLang="en-US" dirty="0"/>
              <a:t>重名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数据模型、监听</a:t>
            </a:r>
            <a:r>
              <a:rPr lang="zh-CN" altLang="en-US" dirty="0"/>
              <a:t>机制</a:t>
            </a:r>
          </a:p>
        </p:txBody>
      </p:sp>
    </p:spTree>
    <p:extLst>
      <p:ext uri="{BB962C8B-B14F-4D97-AF65-F5344CB8AC3E}">
        <p14:creationId xmlns:p14="http://schemas.microsoft.com/office/powerpoint/2010/main" val="36860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 shell</a:t>
            </a:r>
            <a:r>
              <a:rPr lang="zh-CN" altLang="en-US" dirty="0" smtClean="0">
                <a:solidFill>
                  <a:srgbClr val="C00000"/>
                </a:solidFill>
              </a:rPr>
              <a:t>操作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典型应用场景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zh-CN" altLang="en-US" dirty="0"/>
              <a:t>适当的统计分析方法对收集来的数据进行分析，将它们</a:t>
            </a:r>
            <a:r>
              <a:rPr lang="zh-CN" altLang="en-US" dirty="0" smtClean="0"/>
              <a:t>加以汇总</a:t>
            </a:r>
            <a:r>
              <a:rPr lang="zh-CN" altLang="en-US" dirty="0"/>
              <a:t>和理解并消化，以求最大化地开发数据的功能，发挥数据的作用</a:t>
            </a:r>
            <a:r>
              <a:rPr lang="zh-CN" altLang="en-US" dirty="0" smtClean="0"/>
              <a:t>。通俗</a:t>
            </a:r>
            <a:r>
              <a:rPr lang="zh-CN" altLang="en-US" dirty="0"/>
              <a:t>来说数据分析</a:t>
            </a:r>
            <a:r>
              <a:rPr lang="zh-CN" altLang="en-US" dirty="0" smtClean="0"/>
              <a:t>就是</a:t>
            </a:r>
            <a:r>
              <a:rPr lang="zh-CN" altLang="en-US" dirty="0" smtClean="0">
                <a:solidFill>
                  <a:srgbClr val="C00000"/>
                </a:solidFill>
              </a:rPr>
              <a:t>通过</a:t>
            </a:r>
            <a:r>
              <a:rPr lang="zh-CN" altLang="en-US" dirty="0">
                <a:solidFill>
                  <a:srgbClr val="C00000"/>
                </a:solidFill>
              </a:rPr>
              <a:t>工具或者方法把隐藏在数据背后的</a:t>
            </a:r>
            <a:r>
              <a:rPr lang="zh-CN" altLang="en-US" dirty="0" smtClean="0">
                <a:solidFill>
                  <a:srgbClr val="C00000"/>
                </a:solidFill>
              </a:rPr>
              <a:t>规律处理提取并加以运用</a:t>
            </a:r>
            <a:r>
              <a:rPr lang="zh-CN" altLang="en-US" dirty="0" smtClean="0"/>
              <a:t>的</a:t>
            </a:r>
            <a:r>
              <a:rPr lang="zh-CN" altLang="en-US" dirty="0"/>
              <a:t>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92D050"/>
                </a:solidFill>
              </a:rPr>
              <a:t>商业领域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92D050"/>
                </a:solidFill>
              </a:rPr>
              <a:t>数据分析能够给帮助企业进行判断和决策</a:t>
            </a:r>
            <a:r>
              <a:rPr lang="zh-CN" altLang="en-US" dirty="0"/>
              <a:t>，以便采取相应的</a:t>
            </a:r>
            <a:r>
              <a:rPr lang="zh-CN" altLang="en-US" dirty="0" smtClean="0"/>
              <a:t>策略</a:t>
            </a:r>
            <a:r>
              <a:rPr lang="zh-CN" altLang="en-US" dirty="0"/>
              <a:t>与</a:t>
            </a:r>
            <a:r>
              <a:rPr lang="zh-CN" altLang="en-US" dirty="0" smtClean="0"/>
              <a:t>行动。</a:t>
            </a:r>
            <a:endParaRPr lang="en-US" altLang="zh-CN" dirty="0" smtClean="0"/>
          </a:p>
          <a:p>
            <a:r>
              <a:rPr lang="zh-CN" altLang="en-US" dirty="0"/>
              <a:t>生活</a:t>
            </a:r>
            <a:r>
              <a:rPr lang="zh-CN" altLang="en-US" dirty="0" smtClean="0"/>
              <a:t>中最</a:t>
            </a:r>
            <a:r>
              <a:rPr lang="zh-CN" altLang="en-US" dirty="0"/>
              <a:t>著名的例子便是天气专家通过对气象数据进行分析，并且制作出天气预报，</a:t>
            </a:r>
            <a:r>
              <a:rPr lang="zh-CN" altLang="en-US" dirty="0" smtClean="0"/>
              <a:t>根据</a:t>
            </a:r>
            <a:r>
              <a:rPr lang="zh-CN" altLang="en-US" dirty="0"/>
              <a:t>预报，我们会做出相应的策略，是带伞还是加件毛衣。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数据分析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09" y="3820563"/>
            <a:ext cx="6771992" cy="28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2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zk</a:t>
            </a:r>
            <a:r>
              <a:rPr lang="zh-CN" altLang="en-US" dirty="0" smtClean="0"/>
              <a:t>的本质是文件存储系统，所以</a:t>
            </a:r>
            <a:r>
              <a:rPr lang="en-US" altLang="zh-CN" dirty="0" smtClean="0"/>
              <a:t>zk</a:t>
            </a:r>
            <a:r>
              <a:rPr lang="zh-CN" altLang="en-US" dirty="0" smtClean="0"/>
              <a:t>的核心操作就是</a:t>
            </a:r>
            <a:r>
              <a:rPr lang="zh-CN" altLang="en-US" dirty="0" smtClean="0">
                <a:solidFill>
                  <a:srgbClr val="92D050"/>
                </a:solidFill>
              </a:rPr>
              <a:t>客户端对目录树进行增删改查</a:t>
            </a:r>
            <a:r>
              <a:rPr lang="zh-CN" altLang="en-US" dirty="0" smtClean="0"/>
              <a:t>操作。</a:t>
            </a:r>
            <a:endParaRPr lang="en-US" altLang="zh-CN" dirty="0" smtClean="0"/>
          </a:p>
          <a:p>
            <a:r>
              <a:rPr lang="en-US" altLang="zh-CN" dirty="0" smtClean="0"/>
              <a:t>zk</a:t>
            </a:r>
            <a:r>
              <a:rPr lang="zh-CN" altLang="en-US" dirty="0" smtClean="0"/>
              <a:t>自带了一个</a:t>
            </a:r>
            <a:r>
              <a:rPr lang="en-US" altLang="zh-CN" dirty="0" smtClean="0"/>
              <a:t>shell </a:t>
            </a:r>
            <a:r>
              <a:rPr lang="zh-CN" altLang="en-US" dirty="0" smtClean="0"/>
              <a:t>客户端：</a:t>
            </a:r>
            <a:r>
              <a:rPr lang="en-US" altLang="zh-CN" dirty="0"/>
              <a:t>/export/server/zookeeper/</a:t>
            </a:r>
            <a:r>
              <a:rPr lang="en-US" altLang="zh-CN" dirty="0">
                <a:solidFill>
                  <a:srgbClr val="92D050"/>
                </a:solidFill>
              </a:rPr>
              <a:t>bin/zkCli.sh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其他</a:t>
            </a:r>
            <a:r>
              <a:rPr lang="zh-CN" altLang="en-US" dirty="0" smtClean="0">
                <a:solidFill>
                  <a:srgbClr val="92D050"/>
                </a:solidFill>
              </a:rPr>
              <a:t>软件和</a:t>
            </a:r>
            <a:r>
              <a:rPr lang="en-US" altLang="zh-CN" dirty="0" smtClean="0">
                <a:solidFill>
                  <a:srgbClr val="92D050"/>
                </a:solidFill>
              </a:rPr>
              <a:t>zk</a:t>
            </a:r>
            <a:r>
              <a:rPr lang="zh-CN" altLang="en-US" dirty="0" smtClean="0">
                <a:solidFill>
                  <a:srgbClr val="92D050"/>
                </a:solidFill>
              </a:rPr>
              <a:t>集成时，已经封装完毕</a:t>
            </a:r>
            <a:r>
              <a:rPr lang="zh-CN" altLang="en-US" dirty="0" smtClean="0"/>
              <a:t>，很少涉及用户直接操作目录树，更多时候需要理解</a:t>
            </a:r>
            <a:r>
              <a:rPr lang="en-US" altLang="zh-CN" dirty="0" smtClean="0"/>
              <a:t>zk</a:t>
            </a:r>
            <a:r>
              <a:rPr lang="zh-CN" altLang="en-US" dirty="0" smtClean="0"/>
              <a:t>承担的功能。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Picture 2" descr="ZooKeeper's Hierarchical Name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4" y="3644744"/>
            <a:ext cx="42100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运行 </a:t>
            </a:r>
            <a:r>
              <a:rPr lang="en-US" altLang="zh-CN" dirty="0"/>
              <a:t>zkCli.sh </a:t>
            </a:r>
            <a:r>
              <a:rPr lang="en-US" altLang="zh-CN" dirty="0" smtClean="0"/>
              <a:t>-server host</a:t>
            </a:r>
            <a:r>
              <a:rPr lang="zh-CN" altLang="en-US" dirty="0" smtClean="0"/>
              <a:t>，进入</a:t>
            </a:r>
            <a:r>
              <a:rPr lang="zh-CN" altLang="en-US" dirty="0"/>
              <a:t>命令行工具</a:t>
            </a:r>
            <a:r>
              <a:rPr lang="zh-CN" altLang="en-US" dirty="0" smtClean="0"/>
              <a:t>。如果不指定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，默认连接本机</a:t>
            </a:r>
            <a:r>
              <a:rPr lang="en-US" altLang="zh-CN" dirty="0" smtClean="0"/>
              <a:t>localhost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zk</a:t>
            </a:r>
            <a:r>
              <a:rPr lang="zh-CN" altLang="en-US" dirty="0" smtClean="0"/>
              <a:t>服务。</a:t>
            </a:r>
            <a:endParaRPr lang="zh-CN" altLang="en-US" dirty="0"/>
          </a:p>
          <a:p>
            <a:r>
              <a:rPr lang="zh-CN" altLang="en-US" dirty="0"/>
              <a:t>输入</a:t>
            </a:r>
            <a:r>
              <a:rPr lang="en-US" altLang="zh-CN" dirty="0"/>
              <a:t>help</a:t>
            </a:r>
            <a:r>
              <a:rPr lang="zh-CN" altLang="en-US" dirty="0"/>
              <a:t>，输出</a:t>
            </a:r>
            <a:r>
              <a:rPr lang="en-US" altLang="zh-CN" dirty="0"/>
              <a:t>zk shell</a:t>
            </a:r>
            <a:r>
              <a:rPr lang="zh-CN" altLang="en-US" dirty="0"/>
              <a:t>提示：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zkCli.sh 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719669" y="3318990"/>
            <a:ext cx="473202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创建、查看节点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710880" y="2592985"/>
            <a:ext cx="5459797" cy="360098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 hello,zk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                  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5" name="Picture 3" descr="Details of Zookeeper data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04" y="2621968"/>
            <a:ext cx="5358004" cy="35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更新节点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2794153"/>
            <a:ext cx="5459797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itheima, itcast]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5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/itheima bye,zk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14:21:13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14:23:40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0x400000005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删除节点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3355780" y="3013609"/>
            <a:ext cx="5459797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/itheima/a aaa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7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create /itheima/b bbb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Created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/itheima/b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9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delete /itheima 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Node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not empty: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rmr /itheima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ls 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[zookeeper, itcast]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监听机制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 </a:t>
            </a:r>
            <a:r>
              <a:rPr lang="en-US" altLang="zh-CN" dirty="0" smtClean="0"/>
              <a:t>zookeeper shell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184731" y="2617738"/>
            <a:ext cx="3916809" cy="2492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13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get /itcast watch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hello,zk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8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4437885" y="2710071"/>
            <a:ext cx="3553972" cy="2308324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node3(CONNECTED)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set /itcast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123456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13:27:27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0x400000010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mtime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Wed 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14:28:23 CST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2021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pZxid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0x400000002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cversion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aclVersion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ephemeralOwner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0x0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dataLength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6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numChildren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="" xmlns:a16="http://schemas.microsoft.com/office/drawing/2014/main" id="{0C998B78-AB18-3C47-A1C7-25AE9A3A40B0}"/>
              </a:ext>
            </a:extLst>
          </p:cNvPr>
          <p:cNvSpPr txBox="1"/>
          <p:nvPr/>
        </p:nvSpPr>
        <p:spPr>
          <a:xfrm>
            <a:off x="8328202" y="3356401"/>
            <a:ext cx="3553972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[zk: localhost:2181(CONNECTED)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14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]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WATCHER::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WatchedEvent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state:SyncConnected type:NodeDataChanged path:/itcast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809743" y="5661378"/>
            <a:ext cx="2995007" cy="786384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全局数据一致性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集群架构与角色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集群搭建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</a:t>
            </a:r>
            <a:r>
              <a:rPr lang="zh-CN" altLang="en-US" dirty="0" smtClean="0">
                <a:solidFill>
                  <a:schemeClr val="tx1"/>
                </a:solidFill>
              </a:rPr>
              <a:t>数据模型、监听机制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zookeeper shell</a:t>
            </a:r>
            <a:r>
              <a:rPr lang="zh-CN" altLang="en-US" dirty="0" smtClean="0">
                <a:solidFill>
                  <a:schemeClr val="tx1"/>
                </a:solidFill>
              </a:rPr>
              <a:t>操作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zookeeper</a:t>
            </a:r>
            <a:r>
              <a:rPr lang="zh-CN" altLang="en-US" dirty="0" smtClean="0">
                <a:solidFill>
                  <a:srgbClr val="C00000"/>
                </a:solidFill>
              </a:rPr>
              <a:t>典型应用场景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数据发布</a:t>
            </a:r>
            <a:r>
              <a:rPr lang="en-US" altLang="zh-CN" dirty="0"/>
              <a:t>/</a:t>
            </a:r>
            <a:r>
              <a:rPr lang="zh-CN" altLang="en-US" dirty="0"/>
              <a:t>订阅系统即所谓的配置中心，也就是发布者将数据发布到</a:t>
            </a:r>
            <a:r>
              <a:rPr lang="en-US" altLang="zh-CN" dirty="0"/>
              <a:t>ZooKeeper</a:t>
            </a:r>
            <a:r>
              <a:rPr lang="zh-CN" altLang="en-US" dirty="0"/>
              <a:t>的一个节点上，提供订阅者进行数据订阅，从而实现</a:t>
            </a:r>
            <a:r>
              <a:rPr lang="zh-CN" altLang="en-US" dirty="0">
                <a:solidFill>
                  <a:srgbClr val="92D050"/>
                </a:solidFill>
              </a:rPr>
              <a:t>动态更新数据</a:t>
            </a:r>
            <a:r>
              <a:rPr lang="zh-CN" altLang="en-US" dirty="0"/>
              <a:t>的目的，实现</a:t>
            </a:r>
            <a:r>
              <a:rPr lang="zh-CN" altLang="en-US" dirty="0">
                <a:solidFill>
                  <a:srgbClr val="92D050"/>
                </a:solidFill>
              </a:rPr>
              <a:t>配置信息的集中式管理和数据的动态更新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典型应用场景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订阅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23645" y="3074352"/>
            <a:ext cx="6124067" cy="3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在分布式环境下，不管是主从架构集群，还是主备架构集群，要求在服务的时候有且有一个正常的对外提供服务，我们称之为</a:t>
            </a:r>
            <a:r>
              <a:rPr lang="en-US" altLang="zh-CN" dirty="0"/>
              <a:t>master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master</a:t>
            </a:r>
            <a:r>
              <a:rPr lang="zh-CN" altLang="en-US" dirty="0"/>
              <a:t>出现故障之后，需要重新选举出的新的</a:t>
            </a:r>
            <a:r>
              <a:rPr lang="en-US" altLang="zh-CN" dirty="0"/>
              <a:t>master</a:t>
            </a:r>
            <a:r>
              <a:rPr lang="zh-CN" altLang="en-US" dirty="0"/>
              <a:t>。保证服务的连续可用性。</a:t>
            </a:r>
            <a:r>
              <a:rPr lang="en-US" altLang="zh-CN" dirty="0"/>
              <a:t>zookeeper</a:t>
            </a:r>
            <a:r>
              <a:rPr lang="zh-CN" altLang="en-US" dirty="0"/>
              <a:t>可以提供这样的功能服务。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典型应用场景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集群选举服务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46848" y="3454146"/>
            <a:ext cx="5677662" cy="28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ZooKeeper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92D050"/>
                </a:solidFill>
              </a:rPr>
              <a:t>数据节点表示一个锁</a:t>
            </a:r>
            <a:r>
              <a:rPr lang="zh-CN" altLang="en-US" dirty="0"/>
              <a:t>，例如</a:t>
            </a:r>
            <a:r>
              <a:rPr lang="en-US" altLang="zh-CN" dirty="0"/>
              <a:t>/itcast/lock</a:t>
            </a:r>
            <a:r>
              <a:rPr lang="zh-CN" altLang="en-US" dirty="0"/>
              <a:t>节点就可以定义一个锁，所有客户端都会调用</a:t>
            </a:r>
            <a:r>
              <a:rPr lang="en-US" altLang="zh-CN" dirty="0"/>
              <a:t>create()</a:t>
            </a:r>
            <a:r>
              <a:rPr lang="zh-CN" altLang="en-US" dirty="0"/>
              <a:t>接口，试图在</a:t>
            </a:r>
            <a:r>
              <a:rPr lang="en-US" altLang="zh-CN" dirty="0"/>
              <a:t>/itcast</a:t>
            </a:r>
            <a:r>
              <a:rPr lang="zh-CN" altLang="en-US" dirty="0"/>
              <a:t>下创建</a:t>
            </a:r>
            <a:r>
              <a:rPr lang="en-US" altLang="zh-CN" dirty="0"/>
              <a:t>lock</a:t>
            </a:r>
            <a:r>
              <a:rPr lang="zh-CN" altLang="en-US" dirty="0"/>
              <a:t>子节点，但是</a:t>
            </a:r>
            <a:r>
              <a:rPr lang="en-US" altLang="zh-CN" dirty="0"/>
              <a:t>ZooKeeper</a:t>
            </a:r>
            <a:r>
              <a:rPr lang="zh-CN" altLang="en-US" dirty="0"/>
              <a:t>的强一致性会保证所有客户端最终只有一个客户创建成功。也就可以认为获得了锁，其它线程</a:t>
            </a:r>
            <a:r>
              <a:rPr lang="en-US" altLang="zh-CN" dirty="0"/>
              <a:t>Watcher</a:t>
            </a:r>
            <a:r>
              <a:rPr lang="zh-CN" altLang="en-US" dirty="0"/>
              <a:t>监听子节点变化（等待释放锁，竞争获取资源）。</a:t>
            </a:r>
          </a:p>
          <a:p>
            <a:r>
              <a:rPr lang="zh-CN" altLang="en-US" dirty="0"/>
              <a:t>此外也可以通过</a:t>
            </a:r>
            <a:r>
              <a:rPr lang="en-US" altLang="zh-CN" dirty="0"/>
              <a:t>znode</a:t>
            </a:r>
            <a:r>
              <a:rPr lang="zh-CN" altLang="en-US" dirty="0"/>
              <a:t>的序列化特性，给创建</a:t>
            </a:r>
            <a:r>
              <a:rPr lang="en-US" altLang="zh-CN" dirty="0"/>
              <a:t>znode</a:t>
            </a:r>
            <a:r>
              <a:rPr lang="zh-CN" altLang="en-US" dirty="0"/>
              <a:t>的客户端自动编号，从而实现所谓的</a:t>
            </a:r>
            <a:r>
              <a:rPr lang="zh-CN" altLang="en-US" dirty="0">
                <a:solidFill>
                  <a:srgbClr val="92D050"/>
                </a:solidFill>
              </a:rPr>
              <a:t>顺序锁</a:t>
            </a:r>
            <a:r>
              <a:rPr lang="zh-CN" altLang="en-US" dirty="0"/>
              <a:t>的功能。</a:t>
            </a:r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zookeeper</a:t>
            </a:r>
            <a:r>
              <a:rPr lang="zh-CN" altLang="en-US" dirty="0" smtClean="0"/>
              <a:t>典型应用场景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分布式锁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35" y="4057078"/>
            <a:ext cx="6200487" cy="16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8358</TotalTime>
  <Words>4952</Words>
  <Application>Microsoft Office PowerPoint</Application>
  <PresentationFormat>宽屏</PresentationFormat>
  <Paragraphs>560</Paragraphs>
  <Slides>102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102</vt:i4>
      </vt:variant>
    </vt:vector>
  </HeadingPairs>
  <TitlesOfParts>
    <vt:vector size="125" baseType="lpstr">
      <vt:lpstr>Alibaba PuHuiTi B</vt:lpstr>
      <vt:lpstr>Alibaba PuHuiTi M</vt:lpstr>
      <vt:lpstr>Alibaba PuHuiTi R</vt:lpstr>
      <vt:lpstr>Arial Unicode MS</vt:lpstr>
      <vt:lpstr>Bebas</vt:lpstr>
      <vt:lpstr>JetBrains Mono</vt:lpstr>
      <vt:lpstr>阿里巴巴普惠体</vt:lpstr>
      <vt:lpstr>等线</vt:lpstr>
      <vt:lpstr>黑体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大数据导论、Apache Zookeeper</vt:lpstr>
      <vt:lpstr>PowerPoint 演示文稿</vt:lpstr>
      <vt:lpstr>PowerPoint 演示文稿</vt:lpstr>
      <vt:lpstr>大数据课程导论</vt:lpstr>
      <vt:lpstr>PowerPoint 演示文稿</vt:lpstr>
      <vt:lpstr>大数据课程导论</vt:lpstr>
      <vt:lpstr>大数据课程导论</vt:lpstr>
      <vt:lpstr>大数据课程导论</vt:lpstr>
      <vt:lpstr>大数据课程导论</vt:lpstr>
      <vt:lpstr>数据与数据分析</vt:lpstr>
      <vt:lpstr>PowerPoint 演示文稿</vt:lpstr>
      <vt:lpstr>大数据课程导论</vt:lpstr>
      <vt:lpstr>大数据课程导论</vt:lpstr>
      <vt:lpstr>大数据课程导论</vt:lpstr>
      <vt:lpstr>大数据课程导论</vt:lpstr>
      <vt:lpstr>大数据课程导论</vt:lpstr>
      <vt:lpstr>PowerPoint 演示文稿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数据分析基本步骤</vt:lpstr>
      <vt:lpstr>PowerPoint 演示文稿</vt:lpstr>
      <vt:lpstr>大数据时代</vt:lpstr>
      <vt:lpstr>大数据时代</vt:lpstr>
      <vt:lpstr>大数据时代</vt:lpstr>
      <vt:lpstr>大数据时代</vt:lpstr>
      <vt:lpstr>大数据时代</vt:lpstr>
      <vt:lpstr>PowerPoint 演示文稿</vt:lpstr>
      <vt:lpstr>大数据时代</vt:lpstr>
      <vt:lpstr>大数据时代</vt:lpstr>
      <vt:lpstr>大数据时代</vt:lpstr>
      <vt:lpstr>大数据时代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分布式技术</vt:lpstr>
      <vt:lpstr>分布式技术</vt:lpstr>
      <vt:lpstr>分布式技术</vt:lpstr>
      <vt:lpstr>Apache Zookeeper</vt:lpstr>
      <vt:lpstr>PowerPoint 演示文稿</vt:lpstr>
      <vt:lpstr>Apache Zookeeper</vt:lpstr>
      <vt:lpstr>Apache Zookeeper</vt:lpstr>
      <vt:lpstr>Apache Zookeeper</vt:lpstr>
      <vt:lpstr>Apache Zookeeper</vt:lpstr>
      <vt:lpstr>Apache Zookeeper</vt:lpstr>
      <vt:lpstr>Apache Zookeeper</vt:lpstr>
      <vt:lpstr>PowerPoint 演示文稿</vt:lpstr>
      <vt:lpstr>Apache Zookeeper</vt:lpstr>
      <vt:lpstr>Apache Zookeeper</vt:lpstr>
      <vt:lpstr>Apache Zookeeper</vt:lpstr>
      <vt:lpstr>全局数据一致性</vt:lpstr>
      <vt:lpstr>PowerPoint 演示文稿</vt:lpstr>
      <vt:lpstr>Apache Zookeeper</vt:lpstr>
      <vt:lpstr>Apache Zookeeper</vt:lpstr>
      <vt:lpstr>Apache Zookeeper</vt:lpstr>
      <vt:lpstr>PowerPoint 演示文稿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Apache zookeeper集群部署</vt:lpstr>
      <vt:lpstr>PowerPoint 演示文稿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zookeeper数据模型</vt:lpstr>
      <vt:lpstr>Apache zookeeper监听机制</vt:lpstr>
      <vt:lpstr>Apache zookeeper监听机制</vt:lpstr>
      <vt:lpstr>Apache zookeeper数据模型、监听机制</vt:lpstr>
      <vt:lpstr>PowerPoint 演示文稿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Apache zookeeper shell操作</vt:lpstr>
      <vt:lpstr>PowerPoint 演示文稿</vt:lpstr>
      <vt:lpstr>Apache zookeeper典型应用场景</vt:lpstr>
      <vt:lpstr>Apache zookeeper典型应用场景</vt:lpstr>
      <vt:lpstr>Apache zookeeper典型应用场景</vt:lpstr>
      <vt:lpstr>大数据导论、Apache Zookeeper</vt:lpstr>
      <vt:lpstr>大数据导论、Apache Zookeeper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1490</cp:revision>
  <dcterms:created xsi:type="dcterms:W3CDTF">2020-03-31T02:23:27Z</dcterms:created>
  <dcterms:modified xsi:type="dcterms:W3CDTF">2021-10-25T08:34:05Z</dcterms:modified>
</cp:coreProperties>
</file>